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318" r:id="rId2"/>
    <p:sldId id="258" r:id="rId3"/>
    <p:sldId id="259" r:id="rId4"/>
    <p:sldId id="281" r:id="rId5"/>
    <p:sldId id="321" r:id="rId6"/>
    <p:sldId id="307" r:id="rId7"/>
    <p:sldId id="306" r:id="rId8"/>
    <p:sldId id="309" r:id="rId9"/>
    <p:sldId id="312" r:id="rId10"/>
    <p:sldId id="308" r:id="rId11"/>
    <p:sldId id="313" r:id="rId12"/>
    <p:sldId id="314" r:id="rId13"/>
    <p:sldId id="315" r:id="rId14"/>
    <p:sldId id="316" r:id="rId15"/>
    <p:sldId id="319" r:id="rId16"/>
    <p:sldId id="303" r:id="rId17"/>
    <p:sldId id="304" r:id="rId18"/>
    <p:sldId id="305" r:id="rId19"/>
    <p:sldId id="302" r:id="rId20"/>
    <p:sldId id="320" r:id="rId21"/>
    <p:sldId id="273" r:id="rId22"/>
    <p:sldId id="299" r:id="rId23"/>
  </p:sldIdLst>
  <p:sldSz cx="12192000" cy="6858000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08734474636473"/>
          <c:y val="9.9698417744944381E-2"/>
          <c:w val="0.43554833831168643"/>
          <c:h val="0.80060316451011126"/>
        </c:manualLayout>
      </c:layout>
      <c:pieChart>
        <c:varyColors val="1"/>
        <c:ser>
          <c:idx val="0"/>
          <c:order val="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2014_2025'!$D$2:$J$2</c:f>
            </c:numRef>
          </c:val>
          <c:extLst>
            <c:ext xmlns:c16="http://schemas.microsoft.com/office/drawing/2014/chart" uri="{C3380CC4-5D6E-409C-BE32-E72D297353CC}">
              <c16:uniqueId val="{00000000-AE2C-47E5-AA83-E0E7AFAD5919}"/>
            </c:ext>
          </c:extLst>
        </c:ser>
        <c:ser>
          <c:idx val="1"/>
          <c:order val="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2014_2025'!$D$3:$J$3</c:f>
            </c:numRef>
          </c:val>
          <c:extLst>
            <c:ext xmlns:c16="http://schemas.microsoft.com/office/drawing/2014/chart" uri="{C3380CC4-5D6E-409C-BE32-E72D297353CC}">
              <c16:uniqueId val="{00000001-AE2C-47E5-AA83-E0E7AFAD5919}"/>
            </c:ext>
          </c:extLst>
        </c:ser>
        <c:ser>
          <c:idx val="2"/>
          <c:order val="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2014_2025'!$D$4:$J$4</c:f>
            </c:numRef>
          </c:val>
          <c:extLst>
            <c:ext xmlns:c16="http://schemas.microsoft.com/office/drawing/2014/chart" uri="{C3380CC4-5D6E-409C-BE32-E72D297353CC}">
              <c16:uniqueId val="{00000002-AE2C-47E5-AA83-E0E7AFAD5919}"/>
            </c:ext>
          </c:extLst>
        </c:ser>
        <c:ser>
          <c:idx val="3"/>
          <c:order val="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2014_2025'!$D$5:$J$5</c:f>
            </c:numRef>
          </c:val>
          <c:extLst>
            <c:ext xmlns:c16="http://schemas.microsoft.com/office/drawing/2014/chart" uri="{C3380CC4-5D6E-409C-BE32-E72D297353CC}">
              <c16:uniqueId val="{00000003-AE2C-47E5-AA83-E0E7AFAD5919}"/>
            </c:ext>
          </c:extLst>
        </c:ser>
        <c:ser>
          <c:idx val="4"/>
          <c:order val="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2014_2025'!$D$6:$J$6</c:f>
            </c:numRef>
          </c:val>
          <c:extLst>
            <c:ext xmlns:c16="http://schemas.microsoft.com/office/drawing/2014/chart" uri="{C3380CC4-5D6E-409C-BE32-E72D297353CC}">
              <c16:uniqueId val="{00000004-AE2C-47E5-AA83-E0E7AFAD5919}"/>
            </c:ext>
          </c:extLst>
        </c:ser>
        <c:ser>
          <c:idx val="5"/>
          <c:order val="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2014_2025'!$D$7:$J$7</c:f>
            </c:numRef>
          </c:val>
          <c:extLst>
            <c:ext xmlns:c16="http://schemas.microsoft.com/office/drawing/2014/chart" uri="{C3380CC4-5D6E-409C-BE32-E72D297353CC}">
              <c16:uniqueId val="{00000005-AE2C-47E5-AA83-E0E7AFAD5919}"/>
            </c:ext>
          </c:extLst>
        </c:ser>
        <c:ser>
          <c:idx val="6"/>
          <c:order val="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2014_2025'!$D$8:$J$8</c:f>
            </c:numRef>
          </c:val>
          <c:extLst>
            <c:ext xmlns:c16="http://schemas.microsoft.com/office/drawing/2014/chart" uri="{C3380CC4-5D6E-409C-BE32-E72D297353CC}">
              <c16:uniqueId val="{00000006-AE2C-47E5-AA83-E0E7AFAD5919}"/>
            </c:ext>
          </c:extLst>
        </c:ser>
        <c:ser>
          <c:idx val="7"/>
          <c:order val="7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2014_2025'!$D$9:$J$9</c:f>
            </c:numRef>
          </c:val>
          <c:extLst>
            <c:ext xmlns:c16="http://schemas.microsoft.com/office/drawing/2014/chart" uri="{C3380CC4-5D6E-409C-BE32-E72D297353CC}">
              <c16:uniqueId val="{00000007-AE2C-47E5-AA83-E0E7AFAD5919}"/>
            </c:ext>
          </c:extLst>
        </c:ser>
        <c:ser>
          <c:idx val="8"/>
          <c:order val="8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2014_2025'!$D$10:$J$10</c:f>
            </c:numRef>
          </c:val>
          <c:extLst>
            <c:ext xmlns:c16="http://schemas.microsoft.com/office/drawing/2014/chart" uri="{C3380CC4-5D6E-409C-BE32-E72D297353CC}">
              <c16:uniqueId val="{00000008-AE2C-47E5-AA83-E0E7AFAD5919}"/>
            </c:ext>
          </c:extLst>
        </c:ser>
        <c:ser>
          <c:idx val="9"/>
          <c:order val="9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2014_2025'!$D$11:$J$11</c:f>
            </c:numRef>
          </c:val>
          <c:extLst>
            <c:ext xmlns:c16="http://schemas.microsoft.com/office/drawing/2014/chart" uri="{C3380CC4-5D6E-409C-BE32-E72D297353CC}">
              <c16:uniqueId val="{00000009-AE2C-47E5-AA83-E0E7AFAD5919}"/>
            </c:ext>
          </c:extLst>
        </c:ser>
        <c:ser>
          <c:idx val="10"/>
          <c:order val="1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2014_2025'!$D$12:$J$12</c:f>
            </c:numRef>
          </c:val>
          <c:extLst>
            <c:ext xmlns:c16="http://schemas.microsoft.com/office/drawing/2014/chart" uri="{C3380CC4-5D6E-409C-BE32-E72D297353CC}">
              <c16:uniqueId val="{0000000A-AE2C-47E5-AA83-E0E7AFAD5919}"/>
            </c:ext>
          </c:extLst>
        </c:ser>
        <c:ser>
          <c:idx val="11"/>
          <c:order val="1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2014_2025'!$D$13:$J$13</c:f>
            </c:numRef>
          </c:val>
          <c:extLst>
            <c:ext xmlns:c16="http://schemas.microsoft.com/office/drawing/2014/chart" uri="{C3380CC4-5D6E-409C-BE32-E72D297353CC}">
              <c16:uniqueId val="{0000000B-AE2C-47E5-AA83-E0E7AFAD5919}"/>
            </c:ext>
          </c:extLst>
        </c:ser>
        <c:ser>
          <c:idx val="12"/>
          <c:order val="1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2014_2025'!$D$14:$J$14</c:f>
            </c:numRef>
          </c:val>
          <c:extLst>
            <c:ext xmlns:c16="http://schemas.microsoft.com/office/drawing/2014/chart" uri="{C3380CC4-5D6E-409C-BE32-E72D297353CC}">
              <c16:uniqueId val="{0000000C-AE2C-47E5-AA83-E0E7AFAD5919}"/>
            </c:ext>
          </c:extLst>
        </c:ser>
        <c:ser>
          <c:idx val="13"/>
          <c:order val="1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2014_2025'!$D$15:$J$15</c:f>
            </c:numRef>
          </c:val>
          <c:extLst>
            <c:ext xmlns:c16="http://schemas.microsoft.com/office/drawing/2014/chart" uri="{C3380CC4-5D6E-409C-BE32-E72D297353CC}">
              <c16:uniqueId val="{0000000D-AE2C-47E5-AA83-E0E7AFAD5919}"/>
            </c:ext>
          </c:extLst>
        </c:ser>
        <c:ser>
          <c:idx val="14"/>
          <c:order val="1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2014_2025'!$D$16:$J$16</c:f>
            </c:numRef>
          </c:val>
          <c:extLst>
            <c:ext xmlns:c16="http://schemas.microsoft.com/office/drawing/2014/chart" uri="{C3380CC4-5D6E-409C-BE32-E72D297353CC}">
              <c16:uniqueId val="{0000000E-AE2C-47E5-AA83-E0E7AFAD5919}"/>
            </c:ext>
          </c:extLst>
        </c:ser>
        <c:ser>
          <c:idx val="15"/>
          <c:order val="1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2014_2025'!$D$17:$J$17</c:f>
            </c:numRef>
          </c:val>
          <c:extLst>
            <c:ext xmlns:c16="http://schemas.microsoft.com/office/drawing/2014/chart" uri="{C3380CC4-5D6E-409C-BE32-E72D297353CC}">
              <c16:uniqueId val="{0000000F-AE2C-47E5-AA83-E0E7AFAD5919}"/>
            </c:ext>
          </c:extLst>
        </c:ser>
        <c:ser>
          <c:idx val="16"/>
          <c:order val="1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2014_2025'!$D$18:$J$18</c:f>
            </c:numRef>
          </c:val>
          <c:extLst>
            <c:ext xmlns:c16="http://schemas.microsoft.com/office/drawing/2014/chart" uri="{C3380CC4-5D6E-409C-BE32-E72D297353CC}">
              <c16:uniqueId val="{00000010-AE2C-47E5-AA83-E0E7AFAD5919}"/>
            </c:ext>
          </c:extLst>
        </c:ser>
        <c:ser>
          <c:idx val="17"/>
          <c:order val="17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2014_2025'!$D$19:$J$19</c:f>
            </c:numRef>
          </c:val>
          <c:extLst>
            <c:ext xmlns:c16="http://schemas.microsoft.com/office/drawing/2014/chart" uri="{C3380CC4-5D6E-409C-BE32-E72D297353CC}">
              <c16:uniqueId val="{00000011-AE2C-47E5-AA83-E0E7AFAD5919}"/>
            </c:ext>
          </c:extLst>
        </c:ser>
        <c:ser>
          <c:idx val="18"/>
          <c:order val="18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2014_2025'!$D$20:$J$20</c:f>
            </c:numRef>
          </c:val>
          <c:extLst>
            <c:ext xmlns:c16="http://schemas.microsoft.com/office/drawing/2014/chart" uri="{C3380CC4-5D6E-409C-BE32-E72D297353CC}">
              <c16:uniqueId val="{00000012-AE2C-47E5-AA83-E0E7AFAD5919}"/>
            </c:ext>
          </c:extLst>
        </c:ser>
        <c:ser>
          <c:idx val="19"/>
          <c:order val="19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2014_2025'!$D$21:$J$21</c:f>
            </c:numRef>
          </c:val>
          <c:extLst>
            <c:ext xmlns:c16="http://schemas.microsoft.com/office/drawing/2014/chart" uri="{C3380CC4-5D6E-409C-BE32-E72D297353CC}">
              <c16:uniqueId val="{00000013-AE2C-47E5-AA83-E0E7AFAD5919}"/>
            </c:ext>
          </c:extLst>
        </c:ser>
        <c:ser>
          <c:idx val="20"/>
          <c:order val="2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2014_2025'!$D$22:$J$22</c:f>
            </c:numRef>
          </c:val>
          <c:extLst>
            <c:ext xmlns:c16="http://schemas.microsoft.com/office/drawing/2014/chart" uri="{C3380CC4-5D6E-409C-BE32-E72D297353CC}">
              <c16:uniqueId val="{00000014-AE2C-47E5-AA83-E0E7AFAD5919}"/>
            </c:ext>
          </c:extLst>
        </c:ser>
        <c:ser>
          <c:idx val="21"/>
          <c:order val="2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2014_2025'!$D$23:$J$23</c:f>
            </c:numRef>
          </c:val>
          <c:extLst>
            <c:ext xmlns:c16="http://schemas.microsoft.com/office/drawing/2014/chart" uri="{C3380CC4-5D6E-409C-BE32-E72D297353CC}">
              <c16:uniqueId val="{00000015-AE2C-47E5-AA83-E0E7AFAD5919}"/>
            </c:ext>
          </c:extLst>
        </c:ser>
        <c:ser>
          <c:idx val="22"/>
          <c:order val="2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2014_2025'!$D$24:$J$24</c:f>
            </c:numRef>
          </c:val>
          <c:extLst>
            <c:ext xmlns:c16="http://schemas.microsoft.com/office/drawing/2014/chart" uri="{C3380CC4-5D6E-409C-BE32-E72D297353CC}">
              <c16:uniqueId val="{00000016-AE2C-47E5-AA83-E0E7AFAD5919}"/>
            </c:ext>
          </c:extLst>
        </c:ser>
        <c:ser>
          <c:idx val="23"/>
          <c:order val="2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2014_2025'!$D$25:$J$25</c:f>
            </c:numRef>
          </c:val>
          <c:extLst>
            <c:ext xmlns:c16="http://schemas.microsoft.com/office/drawing/2014/chart" uri="{C3380CC4-5D6E-409C-BE32-E72D297353CC}">
              <c16:uniqueId val="{00000017-AE2C-47E5-AA83-E0E7AFAD5919}"/>
            </c:ext>
          </c:extLst>
        </c:ser>
        <c:ser>
          <c:idx val="24"/>
          <c:order val="2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2014_2025'!$D$26:$J$26</c:f>
            </c:numRef>
          </c:val>
          <c:extLst>
            <c:ext xmlns:c16="http://schemas.microsoft.com/office/drawing/2014/chart" uri="{C3380CC4-5D6E-409C-BE32-E72D297353CC}">
              <c16:uniqueId val="{00000018-AE2C-47E5-AA83-E0E7AFAD5919}"/>
            </c:ext>
          </c:extLst>
        </c:ser>
        <c:ser>
          <c:idx val="25"/>
          <c:order val="2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2014_2025'!$D$27:$J$27</c:f>
            </c:numRef>
          </c:val>
          <c:extLst>
            <c:ext xmlns:c16="http://schemas.microsoft.com/office/drawing/2014/chart" uri="{C3380CC4-5D6E-409C-BE32-E72D297353CC}">
              <c16:uniqueId val="{00000019-AE2C-47E5-AA83-E0E7AFAD5919}"/>
            </c:ext>
          </c:extLst>
        </c:ser>
        <c:ser>
          <c:idx val="26"/>
          <c:order val="2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2014_2025'!$D$28:$J$28</c:f>
            </c:numRef>
          </c:val>
          <c:extLst>
            <c:ext xmlns:c16="http://schemas.microsoft.com/office/drawing/2014/chart" uri="{C3380CC4-5D6E-409C-BE32-E72D297353CC}">
              <c16:uniqueId val="{0000001A-AE2C-47E5-AA83-E0E7AFAD5919}"/>
            </c:ext>
          </c:extLst>
        </c:ser>
        <c:ser>
          <c:idx val="27"/>
          <c:order val="27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2014_2025'!$D$29:$J$29</c:f>
            </c:numRef>
          </c:val>
          <c:extLst>
            <c:ext xmlns:c16="http://schemas.microsoft.com/office/drawing/2014/chart" uri="{C3380CC4-5D6E-409C-BE32-E72D297353CC}">
              <c16:uniqueId val="{0000001B-AE2C-47E5-AA83-E0E7AFAD5919}"/>
            </c:ext>
          </c:extLst>
        </c:ser>
        <c:ser>
          <c:idx val="28"/>
          <c:order val="28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2014_2025'!$D$30:$J$30</c:f>
            </c:numRef>
          </c:val>
          <c:extLst>
            <c:ext xmlns:c16="http://schemas.microsoft.com/office/drawing/2014/chart" uri="{C3380CC4-5D6E-409C-BE32-E72D297353CC}">
              <c16:uniqueId val="{0000001C-AE2C-47E5-AA83-E0E7AFAD5919}"/>
            </c:ext>
          </c:extLst>
        </c:ser>
        <c:ser>
          <c:idx val="29"/>
          <c:order val="29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2014_2025'!$D$31:$J$31</c:f>
            </c:numRef>
          </c:val>
          <c:extLst>
            <c:ext xmlns:c16="http://schemas.microsoft.com/office/drawing/2014/chart" uri="{C3380CC4-5D6E-409C-BE32-E72D297353CC}">
              <c16:uniqueId val="{0000001D-AE2C-47E5-AA83-E0E7AFAD5919}"/>
            </c:ext>
          </c:extLst>
        </c:ser>
        <c:ser>
          <c:idx val="30"/>
          <c:order val="3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2014_2025'!$D$32:$J$32</c:f>
            </c:numRef>
          </c:val>
          <c:extLst>
            <c:ext xmlns:c16="http://schemas.microsoft.com/office/drawing/2014/chart" uri="{C3380CC4-5D6E-409C-BE32-E72D297353CC}">
              <c16:uniqueId val="{0000001E-AE2C-47E5-AA83-E0E7AFAD5919}"/>
            </c:ext>
          </c:extLst>
        </c:ser>
        <c:ser>
          <c:idx val="31"/>
          <c:order val="3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2014_2025'!$D$33:$J$33</c:f>
            </c:numRef>
          </c:val>
          <c:extLst>
            <c:ext xmlns:c16="http://schemas.microsoft.com/office/drawing/2014/chart" uri="{C3380CC4-5D6E-409C-BE32-E72D297353CC}">
              <c16:uniqueId val="{0000001F-AE2C-47E5-AA83-E0E7AFAD5919}"/>
            </c:ext>
          </c:extLst>
        </c:ser>
        <c:ser>
          <c:idx val="32"/>
          <c:order val="3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2014_2025'!$D$34:$J$34</c:f>
            </c:numRef>
          </c:val>
          <c:extLst>
            <c:ext xmlns:c16="http://schemas.microsoft.com/office/drawing/2014/chart" uri="{C3380CC4-5D6E-409C-BE32-E72D297353CC}">
              <c16:uniqueId val="{00000020-AE2C-47E5-AA83-E0E7AFAD5919}"/>
            </c:ext>
          </c:extLst>
        </c:ser>
        <c:ser>
          <c:idx val="33"/>
          <c:order val="3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2014_2025'!$D$35:$J$35</c:f>
            </c:numRef>
          </c:val>
          <c:extLst>
            <c:ext xmlns:c16="http://schemas.microsoft.com/office/drawing/2014/chart" uri="{C3380CC4-5D6E-409C-BE32-E72D297353CC}">
              <c16:uniqueId val="{00000021-AE2C-47E5-AA83-E0E7AFAD5919}"/>
            </c:ext>
          </c:extLst>
        </c:ser>
        <c:ser>
          <c:idx val="34"/>
          <c:order val="3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2014_2025'!$D$36:$J$36</c:f>
            </c:numRef>
          </c:val>
          <c:extLst>
            <c:ext xmlns:c16="http://schemas.microsoft.com/office/drawing/2014/chart" uri="{C3380CC4-5D6E-409C-BE32-E72D297353CC}">
              <c16:uniqueId val="{00000022-AE2C-47E5-AA83-E0E7AFAD5919}"/>
            </c:ext>
          </c:extLst>
        </c:ser>
        <c:ser>
          <c:idx val="35"/>
          <c:order val="3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2014_2025'!$D$37:$J$37</c:f>
            </c:numRef>
          </c:val>
          <c:extLst>
            <c:ext xmlns:c16="http://schemas.microsoft.com/office/drawing/2014/chart" uri="{C3380CC4-5D6E-409C-BE32-E72D297353CC}">
              <c16:uniqueId val="{00000023-AE2C-47E5-AA83-E0E7AFAD5919}"/>
            </c:ext>
          </c:extLst>
        </c:ser>
        <c:ser>
          <c:idx val="36"/>
          <c:order val="3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2014_2025'!$D$38:$J$38</c:f>
            </c:numRef>
          </c:val>
          <c:extLst>
            <c:ext xmlns:c16="http://schemas.microsoft.com/office/drawing/2014/chart" uri="{C3380CC4-5D6E-409C-BE32-E72D297353CC}">
              <c16:uniqueId val="{00000024-AE2C-47E5-AA83-E0E7AFAD5919}"/>
            </c:ext>
          </c:extLst>
        </c:ser>
        <c:ser>
          <c:idx val="37"/>
          <c:order val="37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2014_2025'!$D$39:$J$39</c:f>
            </c:numRef>
          </c:val>
          <c:extLst>
            <c:ext xmlns:c16="http://schemas.microsoft.com/office/drawing/2014/chart" uri="{C3380CC4-5D6E-409C-BE32-E72D297353CC}">
              <c16:uniqueId val="{00000025-AE2C-47E5-AA83-E0E7AFAD5919}"/>
            </c:ext>
          </c:extLst>
        </c:ser>
        <c:ser>
          <c:idx val="38"/>
          <c:order val="38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2014_2025'!$D$40:$J$40</c:f>
            </c:numRef>
          </c:val>
          <c:extLst>
            <c:ext xmlns:c16="http://schemas.microsoft.com/office/drawing/2014/chart" uri="{C3380CC4-5D6E-409C-BE32-E72D297353CC}">
              <c16:uniqueId val="{00000026-AE2C-47E5-AA83-E0E7AFAD5919}"/>
            </c:ext>
          </c:extLst>
        </c:ser>
        <c:ser>
          <c:idx val="39"/>
          <c:order val="39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2014_2025'!$D$41:$J$41</c:f>
            </c:numRef>
          </c:val>
          <c:extLst>
            <c:ext xmlns:c16="http://schemas.microsoft.com/office/drawing/2014/chart" uri="{C3380CC4-5D6E-409C-BE32-E72D297353CC}">
              <c16:uniqueId val="{00000027-AE2C-47E5-AA83-E0E7AFAD5919}"/>
            </c:ext>
          </c:extLst>
        </c:ser>
        <c:ser>
          <c:idx val="40"/>
          <c:order val="4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2014_2025'!$D$42:$J$42</c:f>
            </c:numRef>
          </c:val>
          <c:extLst>
            <c:ext xmlns:c16="http://schemas.microsoft.com/office/drawing/2014/chart" uri="{C3380CC4-5D6E-409C-BE32-E72D297353CC}">
              <c16:uniqueId val="{00000028-AE2C-47E5-AA83-E0E7AFAD5919}"/>
            </c:ext>
          </c:extLst>
        </c:ser>
        <c:ser>
          <c:idx val="41"/>
          <c:order val="4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2014_2025'!$D$43:$J$43</c:f>
            </c:numRef>
          </c:val>
          <c:extLst>
            <c:ext xmlns:c16="http://schemas.microsoft.com/office/drawing/2014/chart" uri="{C3380CC4-5D6E-409C-BE32-E72D297353CC}">
              <c16:uniqueId val="{00000029-AE2C-47E5-AA83-E0E7AFAD5919}"/>
            </c:ext>
          </c:extLst>
        </c:ser>
        <c:ser>
          <c:idx val="42"/>
          <c:order val="4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2014_2025'!$D$44:$J$44</c:f>
            </c:numRef>
          </c:val>
          <c:extLst>
            <c:ext xmlns:c16="http://schemas.microsoft.com/office/drawing/2014/chart" uri="{C3380CC4-5D6E-409C-BE32-E72D297353CC}">
              <c16:uniqueId val="{0000002A-AE2C-47E5-AA83-E0E7AFAD5919}"/>
            </c:ext>
          </c:extLst>
        </c:ser>
        <c:ser>
          <c:idx val="43"/>
          <c:order val="4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2014_2025'!$D$45:$J$45</c:f>
            </c:numRef>
          </c:val>
          <c:extLst>
            <c:ext xmlns:c16="http://schemas.microsoft.com/office/drawing/2014/chart" uri="{C3380CC4-5D6E-409C-BE32-E72D297353CC}">
              <c16:uniqueId val="{0000002B-AE2C-47E5-AA83-E0E7AFAD5919}"/>
            </c:ext>
          </c:extLst>
        </c:ser>
        <c:ser>
          <c:idx val="44"/>
          <c:order val="4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2014_2025'!$D$46:$J$46</c:f>
            </c:numRef>
          </c:val>
          <c:extLst>
            <c:ext xmlns:c16="http://schemas.microsoft.com/office/drawing/2014/chart" uri="{C3380CC4-5D6E-409C-BE32-E72D297353CC}">
              <c16:uniqueId val="{0000002C-AE2C-47E5-AA83-E0E7AFAD5919}"/>
            </c:ext>
          </c:extLst>
        </c:ser>
        <c:ser>
          <c:idx val="45"/>
          <c:order val="4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2014_2025'!$D$47:$J$47</c:f>
            </c:numRef>
          </c:val>
          <c:extLst>
            <c:ext xmlns:c16="http://schemas.microsoft.com/office/drawing/2014/chart" uri="{C3380CC4-5D6E-409C-BE32-E72D297353CC}">
              <c16:uniqueId val="{0000002D-AE2C-47E5-AA83-E0E7AFAD5919}"/>
            </c:ext>
          </c:extLst>
        </c:ser>
        <c:ser>
          <c:idx val="46"/>
          <c:order val="4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2014_2025'!$D$48:$J$48</c:f>
            </c:numRef>
          </c:val>
          <c:extLst>
            <c:ext xmlns:c16="http://schemas.microsoft.com/office/drawing/2014/chart" uri="{C3380CC4-5D6E-409C-BE32-E72D297353CC}">
              <c16:uniqueId val="{0000002E-AE2C-47E5-AA83-E0E7AFAD5919}"/>
            </c:ext>
          </c:extLst>
        </c:ser>
        <c:ser>
          <c:idx val="47"/>
          <c:order val="47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2014_2025'!$D$49:$J$49</c:f>
            </c:numRef>
          </c:val>
          <c:extLst>
            <c:ext xmlns:c16="http://schemas.microsoft.com/office/drawing/2014/chart" uri="{C3380CC4-5D6E-409C-BE32-E72D297353CC}">
              <c16:uniqueId val="{0000002F-AE2C-47E5-AA83-E0E7AFAD5919}"/>
            </c:ext>
          </c:extLst>
        </c:ser>
        <c:ser>
          <c:idx val="48"/>
          <c:order val="48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2014_2025'!$D$50:$J$50</c:f>
            </c:numRef>
          </c:val>
          <c:extLst>
            <c:ext xmlns:c16="http://schemas.microsoft.com/office/drawing/2014/chart" uri="{C3380CC4-5D6E-409C-BE32-E72D297353CC}">
              <c16:uniqueId val="{00000030-AE2C-47E5-AA83-E0E7AFAD5919}"/>
            </c:ext>
          </c:extLst>
        </c:ser>
        <c:ser>
          <c:idx val="49"/>
          <c:order val="49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2014_2025'!$D$51:$J$51</c:f>
            </c:numRef>
          </c:val>
          <c:extLst>
            <c:ext xmlns:c16="http://schemas.microsoft.com/office/drawing/2014/chart" uri="{C3380CC4-5D6E-409C-BE32-E72D297353CC}">
              <c16:uniqueId val="{00000031-AE2C-47E5-AA83-E0E7AFAD5919}"/>
            </c:ext>
          </c:extLst>
        </c:ser>
        <c:ser>
          <c:idx val="50"/>
          <c:order val="5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2014_2025'!$D$52:$J$52</c:f>
            </c:numRef>
          </c:val>
          <c:extLst>
            <c:ext xmlns:c16="http://schemas.microsoft.com/office/drawing/2014/chart" uri="{C3380CC4-5D6E-409C-BE32-E72D297353CC}">
              <c16:uniqueId val="{00000032-AE2C-47E5-AA83-E0E7AFAD5919}"/>
            </c:ext>
          </c:extLst>
        </c:ser>
        <c:ser>
          <c:idx val="51"/>
          <c:order val="5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2014_2025'!$D$53:$J$53</c:f>
            </c:numRef>
          </c:val>
          <c:extLst>
            <c:ext xmlns:c16="http://schemas.microsoft.com/office/drawing/2014/chart" uri="{C3380CC4-5D6E-409C-BE32-E72D297353CC}">
              <c16:uniqueId val="{00000033-AE2C-47E5-AA83-E0E7AFAD5919}"/>
            </c:ext>
          </c:extLst>
        </c:ser>
        <c:ser>
          <c:idx val="52"/>
          <c:order val="5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2014_2025'!$D$54:$J$54</c:f>
            </c:numRef>
          </c:val>
          <c:extLst>
            <c:ext xmlns:c16="http://schemas.microsoft.com/office/drawing/2014/chart" uri="{C3380CC4-5D6E-409C-BE32-E72D297353CC}">
              <c16:uniqueId val="{00000034-AE2C-47E5-AA83-E0E7AFAD5919}"/>
            </c:ext>
          </c:extLst>
        </c:ser>
        <c:ser>
          <c:idx val="53"/>
          <c:order val="5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2014_2025'!$D$55:$J$55</c:f>
            </c:numRef>
          </c:val>
          <c:extLst>
            <c:ext xmlns:c16="http://schemas.microsoft.com/office/drawing/2014/chart" uri="{C3380CC4-5D6E-409C-BE32-E72D297353CC}">
              <c16:uniqueId val="{00000035-AE2C-47E5-AA83-E0E7AFAD5919}"/>
            </c:ext>
          </c:extLst>
        </c:ser>
        <c:ser>
          <c:idx val="54"/>
          <c:order val="5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2014_2025'!$D$56:$J$56</c:f>
            </c:numRef>
          </c:val>
          <c:extLst>
            <c:ext xmlns:c16="http://schemas.microsoft.com/office/drawing/2014/chart" uri="{C3380CC4-5D6E-409C-BE32-E72D297353CC}">
              <c16:uniqueId val="{00000036-AE2C-47E5-AA83-E0E7AFAD5919}"/>
            </c:ext>
          </c:extLst>
        </c:ser>
        <c:ser>
          <c:idx val="55"/>
          <c:order val="5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2014_2025'!$D$57:$J$57</c:f>
            </c:numRef>
          </c:val>
          <c:extLst>
            <c:ext xmlns:c16="http://schemas.microsoft.com/office/drawing/2014/chart" uri="{C3380CC4-5D6E-409C-BE32-E72D297353CC}">
              <c16:uniqueId val="{00000037-AE2C-47E5-AA83-E0E7AFAD5919}"/>
            </c:ext>
          </c:extLst>
        </c:ser>
        <c:ser>
          <c:idx val="56"/>
          <c:order val="5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2014_2025'!$D$58:$J$58</c:f>
            </c:numRef>
          </c:val>
          <c:extLst>
            <c:ext xmlns:c16="http://schemas.microsoft.com/office/drawing/2014/chart" uri="{C3380CC4-5D6E-409C-BE32-E72D297353CC}">
              <c16:uniqueId val="{00000038-AE2C-47E5-AA83-E0E7AFAD5919}"/>
            </c:ext>
          </c:extLst>
        </c:ser>
        <c:ser>
          <c:idx val="57"/>
          <c:order val="57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2014_2025'!$D$59:$J$59</c:f>
            </c:numRef>
          </c:val>
          <c:extLst>
            <c:ext xmlns:c16="http://schemas.microsoft.com/office/drawing/2014/chart" uri="{C3380CC4-5D6E-409C-BE32-E72D297353CC}">
              <c16:uniqueId val="{00000039-AE2C-47E5-AA83-E0E7AFAD5919}"/>
            </c:ext>
          </c:extLst>
        </c:ser>
        <c:ser>
          <c:idx val="58"/>
          <c:order val="58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2014_2025'!$D$60:$J$60</c:f>
            </c:numRef>
          </c:val>
          <c:extLst>
            <c:ext xmlns:c16="http://schemas.microsoft.com/office/drawing/2014/chart" uri="{C3380CC4-5D6E-409C-BE32-E72D297353CC}">
              <c16:uniqueId val="{0000003A-AE2C-47E5-AA83-E0E7AFAD5919}"/>
            </c:ext>
          </c:extLst>
        </c:ser>
        <c:ser>
          <c:idx val="59"/>
          <c:order val="59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2014_2025'!$D$61:$J$61</c:f>
            </c:numRef>
          </c:val>
          <c:extLst>
            <c:ext xmlns:c16="http://schemas.microsoft.com/office/drawing/2014/chart" uri="{C3380CC4-5D6E-409C-BE32-E72D297353CC}">
              <c16:uniqueId val="{0000003B-AE2C-47E5-AA83-E0E7AFAD5919}"/>
            </c:ext>
          </c:extLst>
        </c:ser>
        <c:ser>
          <c:idx val="60"/>
          <c:order val="60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2014_2025'!$D$62:$J$62</c:f>
            </c:numRef>
          </c:val>
          <c:extLst>
            <c:ext xmlns:c16="http://schemas.microsoft.com/office/drawing/2014/chart" uri="{C3380CC4-5D6E-409C-BE32-E72D297353CC}">
              <c16:uniqueId val="{0000003C-AE2C-47E5-AA83-E0E7AFAD5919}"/>
            </c:ext>
          </c:extLst>
        </c:ser>
        <c:ser>
          <c:idx val="61"/>
          <c:order val="61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2014_2025'!$D$63:$J$63</c:f>
            </c:numRef>
          </c:val>
          <c:extLst>
            <c:ext xmlns:c16="http://schemas.microsoft.com/office/drawing/2014/chart" uri="{C3380CC4-5D6E-409C-BE32-E72D297353CC}">
              <c16:uniqueId val="{0000003D-AE2C-47E5-AA83-E0E7AFAD5919}"/>
            </c:ext>
          </c:extLst>
        </c:ser>
        <c:ser>
          <c:idx val="62"/>
          <c:order val="62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2014_2025'!$D$64:$J$64</c:f>
            </c:numRef>
          </c:val>
          <c:extLst>
            <c:ext xmlns:c16="http://schemas.microsoft.com/office/drawing/2014/chart" uri="{C3380CC4-5D6E-409C-BE32-E72D297353CC}">
              <c16:uniqueId val="{0000003E-AE2C-47E5-AA83-E0E7AFAD5919}"/>
            </c:ext>
          </c:extLst>
        </c:ser>
        <c:ser>
          <c:idx val="63"/>
          <c:order val="63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2014_2025'!$D$65:$J$65</c:f>
            </c:numRef>
          </c:val>
          <c:extLst>
            <c:ext xmlns:c16="http://schemas.microsoft.com/office/drawing/2014/chart" uri="{C3380CC4-5D6E-409C-BE32-E72D297353CC}">
              <c16:uniqueId val="{0000003F-AE2C-47E5-AA83-E0E7AFAD5919}"/>
            </c:ext>
          </c:extLst>
        </c:ser>
        <c:ser>
          <c:idx val="64"/>
          <c:order val="64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2014_2025'!$D$66:$J$66</c:f>
            </c:numRef>
          </c:val>
          <c:extLst>
            <c:ext xmlns:c16="http://schemas.microsoft.com/office/drawing/2014/chart" uri="{C3380CC4-5D6E-409C-BE32-E72D297353CC}">
              <c16:uniqueId val="{00000040-AE2C-47E5-AA83-E0E7AFAD5919}"/>
            </c:ext>
          </c:extLst>
        </c:ser>
        <c:ser>
          <c:idx val="65"/>
          <c:order val="65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2014_2025'!$D$67:$J$67</c:f>
            </c:numRef>
          </c:val>
          <c:extLst>
            <c:ext xmlns:c16="http://schemas.microsoft.com/office/drawing/2014/chart" uri="{C3380CC4-5D6E-409C-BE32-E72D297353CC}">
              <c16:uniqueId val="{00000041-AE2C-47E5-AA83-E0E7AFAD5919}"/>
            </c:ext>
          </c:extLst>
        </c:ser>
        <c:ser>
          <c:idx val="66"/>
          <c:order val="66"/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2014_2025'!$D$68:$J$68</c:f>
            </c:numRef>
          </c:val>
          <c:extLst>
            <c:ext xmlns:c16="http://schemas.microsoft.com/office/drawing/2014/chart" uri="{C3380CC4-5D6E-409C-BE32-E72D297353CC}">
              <c16:uniqueId val="{00000042-AE2C-47E5-AA83-E0E7AFAD5919}"/>
            </c:ext>
          </c:extLst>
        </c:ser>
        <c:ser>
          <c:idx val="67"/>
          <c:order val="6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AE2C-47E5-AA83-E0E7AFAD5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AE2C-47E5-AA83-E0E7AFAD5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AE2C-47E5-AA83-E0E7AFAD5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AE2C-47E5-AA83-E0E7AFAD5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AE2C-47E5-AA83-E0E7AFAD5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AE2C-47E5-AA83-E0E7AFAD59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AE2C-47E5-AA83-E0E7AFAD5919}"/>
              </c:ext>
            </c:extLst>
          </c:dPt>
          <c:dLbls>
            <c:dLbl>
              <c:idx val="0"/>
              <c:layout>
                <c:manualLayout>
                  <c:x val="3.2830212107442899E-2"/>
                  <c:y val="-8.44255184490932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AE2C-47E5-AA83-E0E7AFAD5919}"/>
                </c:ext>
              </c:extLst>
            </c:dLbl>
            <c:dLbl>
              <c:idx val="1"/>
              <c:layout>
                <c:manualLayout>
                  <c:x val="-2.3338976084639165E-2"/>
                  <c:y val="2.05235629413600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AE2C-47E5-AA83-E0E7AFAD5919}"/>
                </c:ext>
              </c:extLst>
            </c:dLbl>
            <c:dLbl>
              <c:idx val="2"/>
              <c:layout>
                <c:manualLayout>
                  <c:x val="-2.6166948804231954E-2"/>
                  <c:y val="1.0871950548531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AE2C-47E5-AA83-E0E7AFAD5919}"/>
                </c:ext>
              </c:extLst>
            </c:dLbl>
            <c:dLbl>
              <c:idx val="3"/>
              <c:layout>
                <c:manualLayout>
                  <c:x val="-5.0715763663790346E-2"/>
                  <c:y val="-1.83092803981500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AE2C-47E5-AA83-E0E7AFAD5919}"/>
                </c:ext>
              </c:extLst>
            </c:dLbl>
            <c:dLbl>
              <c:idx val="4"/>
              <c:layout>
                <c:manualLayout>
                  <c:x val="-4.3788504728741268E-2"/>
                  <c:y val="1.268730875670475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AE2C-47E5-AA83-E0E7AFAD5919}"/>
                </c:ext>
              </c:extLst>
            </c:dLbl>
            <c:dLbl>
              <c:idx val="5"/>
              <c:layout>
                <c:manualLayout>
                  <c:x val="-5.0260159392361357E-2"/>
                  <c:y val="-4.48636282631158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AE2C-47E5-AA83-E0E7AFAD5919}"/>
                </c:ext>
              </c:extLst>
            </c:dLbl>
            <c:dLbl>
              <c:idx val="6"/>
              <c:layout>
                <c:manualLayout>
                  <c:x val="1.0224188208348679E-2"/>
                  <c:y val="-1.69046291003099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AE2C-47E5-AA83-E0E7AFAD5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'Zestawienie zbiorcze 2014_2025'!$D$1:$J$1</c:f>
              <c:strCache>
                <c:ptCount val="7"/>
                <c:pt idx="0">
                  <c:v>Dostarczona ilość  niesegregowanych odpadów komunalnych</c:v>
                </c:pt>
                <c:pt idx="1">
                  <c:v>papier i tektura</c:v>
                </c:pt>
                <c:pt idx="2">
                  <c:v>tworzywa sztuczna</c:v>
                </c:pt>
                <c:pt idx="3">
                  <c:v>opakowania ze szkła</c:v>
                </c:pt>
                <c:pt idx="4">
                  <c:v>bio</c:v>
                </c:pt>
                <c:pt idx="5">
                  <c:v>wielkogabaryty</c:v>
                </c:pt>
                <c:pt idx="6">
                  <c:v>popioły</c:v>
                </c:pt>
              </c:strCache>
            </c:strRef>
          </c:cat>
          <c:val>
            <c:numRef>
              <c:f>'Zestawienie zbiorcze 2014_2025'!$D$69:$J$69</c:f>
              <c:numCache>
                <c:formatCode>#,##0.000</c:formatCode>
                <c:ptCount val="7"/>
                <c:pt idx="0">
                  <c:v>75938.260000000009</c:v>
                </c:pt>
                <c:pt idx="1">
                  <c:v>2668.78</c:v>
                </c:pt>
                <c:pt idx="2">
                  <c:v>7654.24</c:v>
                </c:pt>
                <c:pt idx="3">
                  <c:v>5431.8799999999992</c:v>
                </c:pt>
                <c:pt idx="4">
                  <c:v>25129.32</c:v>
                </c:pt>
                <c:pt idx="5">
                  <c:v>3794.65</c:v>
                </c:pt>
                <c:pt idx="6">
                  <c:v>13523.44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AE2C-47E5-AA83-E0E7AFAD5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85209510923877"/>
          <c:y val="4.0046321074597803E-2"/>
          <c:w val="0.24810957784917764"/>
          <c:h val="0.90638035790459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/>
              <a:t>Średnia</a:t>
            </a:r>
            <a:r>
              <a:rPr lang="pl-PL" sz="1200" b="1" baseline="0" dirty="0"/>
              <a:t> c</a:t>
            </a:r>
            <a:r>
              <a:rPr lang="pl-PL" sz="1200" b="1" dirty="0"/>
              <a:t>ena </a:t>
            </a:r>
            <a:r>
              <a:rPr lang="pl-PL" sz="1200" b="1" dirty="0" smtClean="0"/>
              <a:t>sprzedaży</a:t>
            </a:r>
            <a:r>
              <a:rPr lang="pl-PL" sz="1200" b="1" baseline="0" dirty="0" smtClean="0"/>
              <a:t> e</a:t>
            </a:r>
            <a:r>
              <a:rPr lang="pl-PL" sz="1200" b="1" dirty="0" smtClean="0"/>
              <a:t>nergii </a:t>
            </a:r>
            <a:r>
              <a:rPr lang="pl-PL" sz="1200" b="1" dirty="0"/>
              <a:t>elektrycznej </a:t>
            </a:r>
            <a:r>
              <a:rPr lang="pl-PL" sz="1200" b="1" dirty="0" smtClean="0"/>
              <a:t>[zł] wyprodukowanej </a:t>
            </a:r>
            <a:r>
              <a:rPr lang="pl-PL" sz="1200" b="1" dirty="0"/>
              <a:t>w ZTUOK </a:t>
            </a:r>
          </a:p>
          <a:p>
            <a:pPr>
              <a:defRPr/>
            </a:pPr>
            <a:r>
              <a:rPr lang="pl-PL" sz="1200" b="1" dirty="0" smtClean="0"/>
              <a:t>w </a:t>
            </a:r>
            <a:r>
              <a:rPr lang="pl-PL" sz="1200" b="1" dirty="0"/>
              <a:t>latach 2022 - 2024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cena w zł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760</c:v>
                </c:pt>
                <c:pt idx="1">
                  <c:v>499</c:v>
                </c:pt>
                <c:pt idx="2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0-41A8-860C-25C5157DC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2041952"/>
        <c:axId val="442039984"/>
      </c:barChart>
      <c:catAx>
        <c:axId val="44204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039984"/>
        <c:crosses val="autoZero"/>
        <c:auto val="1"/>
        <c:lblAlgn val="ctr"/>
        <c:lblOffset val="100"/>
        <c:noMultiLvlLbl val="0"/>
      </c:catAx>
      <c:valAx>
        <c:axId val="44203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0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Cena </a:t>
            </a:r>
            <a:r>
              <a:rPr lang="pl-P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MZGOK </a:t>
            </a: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zagospodarowanie 1 tony odpadów selektywnie zbieranych </a:t>
            </a:r>
            <a:r>
              <a:rPr lang="pl-P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zł</a:t>
            </a:r>
            <a:r>
              <a:rPr lang="pl-P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w latach 2022- 2025</a:t>
            </a: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Arkusz1!$K$3</c:f>
              <c:strCache>
                <c:ptCount val="1"/>
                <c:pt idx="0">
                  <c:v>2022-2024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Arkusz1!$L$2:$N$2</c:f>
              <c:strCache>
                <c:ptCount val="3"/>
                <c:pt idx="0">
                  <c:v>tworzywa sztuczne</c:v>
                </c:pt>
                <c:pt idx="1">
                  <c:v>papier</c:v>
                </c:pt>
                <c:pt idx="2">
                  <c:v>szkło</c:v>
                </c:pt>
              </c:strCache>
            </c:strRef>
          </c:cat>
          <c:val>
            <c:numRef>
              <c:f>Arkusz1!$L$3:$N$3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C-4375-B37E-E2A818FABC5E}"/>
            </c:ext>
          </c:extLst>
        </c:ser>
        <c:ser>
          <c:idx val="1"/>
          <c:order val="1"/>
          <c:tx>
            <c:strRef>
              <c:f>Arkusz1!$K$4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Arkusz1!$L$2:$N$2</c:f>
              <c:strCache>
                <c:ptCount val="3"/>
                <c:pt idx="0">
                  <c:v>tworzywa sztuczne</c:v>
                </c:pt>
                <c:pt idx="1">
                  <c:v>papier</c:v>
                </c:pt>
                <c:pt idx="2">
                  <c:v>szkło</c:v>
                </c:pt>
              </c:strCache>
            </c:strRef>
          </c:cat>
          <c:val>
            <c:numRef>
              <c:f>Arkusz1!$L$4:$N$4</c:f>
              <c:numCache>
                <c:formatCode>General</c:formatCode>
                <c:ptCount val="3"/>
                <c:pt idx="0">
                  <c:v>350</c:v>
                </c:pt>
                <c:pt idx="1">
                  <c:v>150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C-4375-B37E-E2A818FAB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3315368"/>
        <c:axId val="452926880"/>
      </c:barChart>
      <c:catAx>
        <c:axId val="45331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452926880"/>
        <c:crosses val="autoZero"/>
        <c:auto val="1"/>
        <c:lblAlgn val="ctr"/>
        <c:lblOffset val="100"/>
        <c:noMultiLvlLbl val="0"/>
      </c:catAx>
      <c:valAx>
        <c:axId val="45292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331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59920090487959"/>
          <c:y val="0.93436158093068089"/>
          <c:w val="0.35741602734504496"/>
          <c:h val="5.4367926129462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Niesegregowane (zmieszane) odpady komunalne</a:t>
            </a:r>
            <a:r>
              <a:rPr lang="pl-PL" sz="1100" b="1"/>
              <a:t> ( zł/Mg)</a:t>
            </a:r>
            <a:endParaRPr lang="en-US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Arkusz2!$B$4</c:f>
              <c:strCache>
                <c:ptCount val="1"/>
                <c:pt idx="0">
                  <c:v>Papier i tektura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Arkusz2!$C$4:$J$4</c:f>
            </c:numRef>
          </c:val>
          <c:extLst>
            <c:ext xmlns:c16="http://schemas.microsoft.com/office/drawing/2014/chart" uri="{C3380CC4-5D6E-409C-BE32-E72D297353CC}">
              <c16:uniqueId val="{00000000-A6C2-4579-985B-8D8395EC857E}"/>
            </c:ext>
          </c:extLst>
        </c:ser>
        <c:ser>
          <c:idx val="1"/>
          <c:order val="1"/>
          <c:tx>
            <c:strRef>
              <c:f>Arkusz2!$B$5</c:f>
              <c:strCache>
                <c:ptCount val="1"/>
                <c:pt idx="0">
                  <c:v>Papier i tektura - podm.zew.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Arkusz2!$C$5:$J$5</c:f>
            </c:numRef>
          </c:val>
          <c:extLst>
            <c:ext xmlns:c16="http://schemas.microsoft.com/office/drawing/2014/chart" uri="{C3380CC4-5D6E-409C-BE32-E72D297353CC}">
              <c16:uniqueId val="{00000001-A6C2-4579-985B-8D8395EC857E}"/>
            </c:ext>
          </c:extLst>
        </c:ser>
        <c:ser>
          <c:idx val="2"/>
          <c:order val="2"/>
          <c:tx>
            <c:strRef>
              <c:f>Arkusz2!$B$6</c:f>
              <c:strCache>
                <c:ptCount val="1"/>
                <c:pt idx="0">
                  <c:v>Szkło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Arkusz2!$C$6:$J$6</c:f>
            </c:numRef>
          </c:val>
          <c:extLst>
            <c:ext xmlns:c16="http://schemas.microsoft.com/office/drawing/2014/chart" uri="{C3380CC4-5D6E-409C-BE32-E72D297353CC}">
              <c16:uniqueId val="{00000002-A6C2-4579-985B-8D8395EC857E}"/>
            </c:ext>
          </c:extLst>
        </c:ser>
        <c:ser>
          <c:idx val="3"/>
          <c:order val="3"/>
          <c:tx>
            <c:strRef>
              <c:f>Arkusz2!$B$7</c:f>
              <c:strCache>
                <c:ptCount val="1"/>
                <c:pt idx="0">
                  <c:v>Odpady kuchenne ulegające biodegradacji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Arkusz2!$C$7:$J$7</c:f>
            </c:numRef>
          </c:val>
          <c:extLst>
            <c:ext xmlns:c16="http://schemas.microsoft.com/office/drawing/2014/chart" uri="{C3380CC4-5D6E-409C-BE32-E72D297353CC}">
              <c16:uniqueId val="{00000003-A6C2-4579-985B-8D8395EC857E}"/>
            </c:ext>
          </c:extLst>
        </c:ser>
        <c:ser>
          <c:idx val="4"/>
          <c:order val="4"/>
          <c:tx>
            <c:strRef>
              <c:f>Arkusz2!$B$8</c:f>
              <c:strCache>
                <c:ptCount val="1"/>
                <c:pt idx="0">
                  <c:v>Odpady kuchenne ulegające biodegradacji podm.zew.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Arkusz2!$C$8:$J$8</c:f>
            </c:numRef>
          </c:val>
          <c:extLst>
            <c:ext xmlns:c16="http://schemas.microsoft.com/office/drawing/2014/chart" uri="{C3380CC4-5D6E-409C-BE32-E72D297353CC}">
              <c16:uniqueId val="{00000004-A6C2-4579-985B-8D8395EC857E}"/>
            </c:ext>
          </c:extLst>
        </c:ser>
        <c:ser>
          <c:idx val="5"/>
          <c:order val="5"/>
          <c:tx>
            <c:strRef>
              <c:f>Arkusz2!$B$9</c:f>
              <c:strCache>
                <c:ptCount val="1"/>
                <c:pt idx="0">
                  <c:v>Baterie i akumulatory łącznie z bateriami                                         i akumulatorami wymienionymi w 16 06 01, 16 06 02 lub 16 06 03 oraz niesortowane baterie i akumulatory zawierające te baterie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Arkusz2!$C$9:$J$9</c:f>
            </c:numRef>
          </c:val>
          <c:extLst>
            <c:ext xmlns:c16="http://schemas.microsoft.com/office/drawing/2014/chart" uri="{C3380CC4-5D6E-409C-BE32-E72D297353CC}">
              <c16:uniqueId val="{00000005-A6C2-4579-985B-8D8395EC857E}"/>
            </c:ext>
          </c:extLst>
        </c:ser>
        <c:ser>
          <c:idx val="6"/>
          <c:order val="6"/>
          <c:tx>
            <c:strRef>
              <c:f>Arkusz2!$B$10</c:f>
              <c:strCache>
                <c:ptCount val="1"/>
                <c:pt idx="0">
                  <c:v>Baterie i akumulatory inne niż wymienione w 20 01 33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Arkusz2!$C$10:$J$10</c:f>
            </c:numRef>
          </c:val>
          <c:extLst>
            <c:ext xmlns:c16="http://schemas.microsoft.com/office/drawing/2014/chart" uri="{C3380CC4-5D6E-409C-BE32-E72D297353CC}">
              <c16:uniqueId val="{00000006-A6C2-4579-985B-8D8395EC857E}"/>
            </c:ext>
          </c:extLst>
        </c:ser>
        <c:ser>
          <c:idx val="7"/>
          <c:order val="7"/>
          <c:tx>
            <c:strRef>
              <c:f>Arkusz2!$B$11</c:f>
              <c:strCache>
                <c:ptCount val="1"/>
                <c:pt idx="0">
                  <c:v>Zużyte urządzenia elektryczne i elektroniczne inne niż wymienione w 20 01 21, 20 01 23 zawierające niebezpieczne składniki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Arkusz2!$C$11:$J$11</c:f>
            </c:numRef>
          </c:val>
          <c:extLst>
            <c:ext xmlns:c16="http://schemas.microsoft.com/office/drawing/2014/chart" uri="{C3380CC4-5D6E-409C-BE32-E72D297353CC}">
              <c16:uniqueId val="{00000007-A6C2-4579-985B-8D8395EC857E}"/>
            </c:ext>
          </c:extLst>
        </c:ser>
        <c:ser>
          <c:idx val="8"/>
          <c:order val="8"/>
          <c:tx>
            <c:strRef>
              <c:f>Arkusz2!$B$12</c:f>
              <c:strCache>
                <c:ptCount val="1"/>
                <c:pt idx="0">
                  <c:v>Zużyte urządzenia elektryczne i elektroniczne inne niż wymienione w 20 01 21, 20 01 23 i 20 01 35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Arkusz2!$C$12:$J$12</c:f>
            </c:numRef>
          </c:val>
          <c:extLst>
            <c:ext xmlns:c16="http://schemas.microsoft.com/office/drawing/2014/chart" uri="{C3380CC4-5D6E-409C-BE32-E72D297353CC}">
              <c16:uniqueId val="{00000008-A6C2-4579-985B-8D8395EC857E}"/>
            </c:ext>
          </c:extLst>
        </c:ser>
        <c:ser>
          <c:idx val="9"/>
          <c:order val="9"/>
          <c:tx>
            <c:strRef>
              <c:f>Arkusz2!$B$13</c:f>
              <c:strCache>
                <c:ptCount val="1"/>
                <c:pt idx="0">
                  <c:v>Drewno inne niż wymienione w 200137  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Arkusz2!$C$13:$J$13</c:f>
            </c:numRef>
          </c:val>
          <c:extLst>
            <c:ext xmlns:c16="http://schemas.microsoft.com/office/drawing/2014/chart" uri="{C3380CC4-5D6E-409C-BE32-E72D297353CC}">
              <c16:uniqueId val="{00000009-A6C2-4579-985B-8D8395EC857E}"/>
            </c:ext>
          </c:extLst>
        </c:ser>
        <c:ser>
          <c:idx val="10"/>
          <c:order val="10"/>
          <c:tx>
            <c:strRef>
              <c:f>Arkusz2!$B$14</c:f>
              <c:strCache>
                <c:ptCount val="1"/>
                <c:pt idx="0">
                  <c:v>Drewno inne niż wymienione w 200137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Arkusz2!$C$14:$J$14</c:f>
            </c:numRef>
          </c:val>
          <c:extLst>
            <c:ext xmlns:c16="http://schemas.microsoft.com/office/drawing/2014/chart" uri="{C3380CC4-5D6E-409C-BE32-E72D297353CC}">
              <c16:uniqueId val="{0000000A-A6C2-4579-985B-8D8395EC857E}"/>
            </c:ext>
          </c:extLst>
        </c:ser>
        <c:ser>
          <c:idx val="11"/>
          <c:order val="11"/>
          <c:tx>
            <c:strRef>
              <c:f>Arkusz2!$B$15</c:f>
              <c:strCache>
                <c:ptCount val="1"/>
                <c:pt idx="0">
                  <c:v>Tworzywa sztuczne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Arkusz2!$C$15:$J$15</c:f>
            </c:numRef>
          </c:val>
          <c:extLst>
            <c:ext xmlns:c16="http://schemas.microsoft.com/office/drawing/2014/chart" uri="{C3380CC4-5D6E-409C-BE32-E72D297353CC}">
              <c16:uniqueId val="{0000000B-A6C2-4579-985B-8D8395EC857E}"/>
            </c:ext>
          </c:extLst>
        </c:ser>
        <c:ser>
          <c:idx val="12"/>
          <c:order val="12"/>
          <c:tx>
            <c:strRef>
              <c:f>Arkusz2!$B$16</c:f>
              <c:strCache>
                <c:ptCount val="1"/>
                <c:pt idx="0">
                  <c:v>Tworzywa sztuczne podm.zew.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Arkusz2!$C$16:$J$16</c:f>
            </c:numRef>
          </c:val>
          <c:extLst>
            <c:ext xmlns:c16="http://schemas.microsoft.com/office/drawing/2014/chart" uri="{C3380CC4-5D6E-409C-BE32-E72D297353CC}">
              <c16:uniqueId val="{0000000C-A6C2-4579-985B-8D8395EC857E}"/>
            </c:ext>
          </c:extLst>
        </c:ser>
        <c:ser>
          <c:idx val="13"/>
          <c:order val="13"/>
          <c:tx>
            <c:strRef>
              <c:f>Arkusz2!$B$17</c:f>
              <c:strCache>
                <c:ptCount val="1"/>
                <c:pt idx="0">
                  <c:v>Odpady ulegające biodegradacji -podm.wew.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Arkusz2!$C$17:$J$17</c:f>
            </c:numRef>
          </c:val>
          <c:extLst>
            <c:ext xmlns:c16="http://schemas.microsoft.com/office/drawing/2014/chart" uri="{C3380CC4-5D6E-409C-BE32-E72D297353CC}">
              <c16:uniqueId val="{0000000D-A6C2-4579-985B-8D8395EC857E}"/>
            </c:ext>
          </c:extLst>
        </c:ser>
        <c:ser>
          <c:idx val="14"/>
          <c:order val="14"/>
          <c:tx>
            <c:strRef>
              <c:f>Arkusz2!$B$18</c:f>
              <c:strCache>
                <c:ptCount val="1"/>
                <c:pt idx="0">
                  <c:v>Odpady ulegające biodegradacji - podm.zew.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Arkusz2!$C$18:$J$18</c:f>
            </c:numRef>
          </c:val>
          <c:extLst>
            <c:ext xmlns:c16="http://schemas.microsoft.com/office/drawing/2014/chart" uri="{C3380CC4-5D6E-409C-BE32-E72D297353CC}">
              <c16:uniqueId val="{0000000E-A6C2-4579-985B-8D8395EC857E}"/>
            </c:ext>
          </c:extLst>
        </c:ser>
        <c:ser>
          <c:idx val="15"/>
          <c:order val="15"/>
          <c:tx>
            <c:strRef>
              <c:f>Arkusz2!$B$19</c:f>
              <c:strCache>
                <c:ptCount val="1"/>
                <c:pt idx="0">
                  <c:v>Gleba i ziemia w tym kamienie -podm.wew.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Arkusz2!$C$19:$J$19</c:f>
            </c:numRef>
          </c:val>
          <c:extLst>
            <c:ext xmlns:c16="http://schemas.microsoft.com/office/drawing/2014/chart" uri="{C3380CC4-5D6E-409C-BE32-E72D297353CC}">
              <c16:uniqueId val="{0000000F-A6C2-4579-985B-8D8395EC857E}"/>
            </c:ext>
          </c:extLst>
        </c:ser>
        <c:ser>
          <c:idx val="16"/>
          <c:order val="16"/>
          <c:tx>
            <c:strRef>
              <c:f>Arkusz2!$B$20</c:f>
              <c:strCache>
                <c:ptCount val="1"/>
                <c:pt idx="0">
                  <c:v>Gleba i ziemia w tym kamienie -podm.zew.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Arkusz2!$C$20:$J$20</c:f>
            </c:numRef>
          </c:val>
          <c:extLst>
            <c:ext xmlns:c16="http://schemas.microsoft.com/office/drawing/2014/chart" uri="{C3380CC4-5D6E-409C-BE32-E72D297353CC}">
              <c16:uniqueId val="{00000010-A6C2-4579-985B-8D8395EC857E}"/>
            </c:ext>
          </c:extLst>
        </c:ser>
        <c:ser>
          <c:idx val="17"/>
          <c:order val="17"/>
          <c:tx>
            <c:strRef>
              <c:f>Arkusz2!$B$21</c:f>
              <c:strCache>
                <c:ptCount val="1"/>
                <c:pt idx="0">
                  <c:v>Inne odpady ulegające biodegradacji 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Arkusz2!$C$21:$J$21</c:f>
            </c:numRef>
          </c:val>
          <c:extLst>
            <c:ext xmlns:c16="http://schemas.microsoft.com/office/drawing/2014/chart" uri="{C3380CC4-5D6E-409C-BE32-E72D297353CC}">
              <c16:uniqueId val="{00000011-A6C2-4579-985B-8D8395EC857E}"/>
            </c:ext>
          </c:extLst>
        </c:ser>
        <c:ser>
          <c:idx val="18"/>
          <c:order val="18"/>
          <c:tx>
            <c:strRef>
              <c:f>Arkusz2!$B$22</c:f>
              <c:strCache>
                <c:ptCount val="1"/>
                <c:pt idx="0">
                  <c:v>Inne odpady nie ulegające biodegradacji 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Arkusz2!$C$22:$J$22</c:f>
            </c:numRef>
          </c:val>
          <c:extLst>
            <c:ext xmlns:c16="http://schemas.microsoft.com/office/drawing/2014/chart" uri="{C3380CC4-5D6E-409C-BE32-E72D297353CC}">
              <c16:uniqueId val="{00000012-A6C2-4579-985B-8D8395EC857E}"/>
            </c:ext>
          </c:extLst>
        </c:ser>
        <c:ser>
          <c:idx val="19"/>
          <c:order val="19"/>
          <c:tx>
            <c:strRef>
              <c:f>Arkusz2!$B$23</c:f>
              <c:strCache>
                <c:ptCount val="1"/>
                <c:pt idx="0">
                  <c:v>Inne odpady nie ulegające biodegradacji ( zbiórka bezwokowa)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Arkusz2!$C$23:$J$23</c:f>
            </c:numRef>
          </c:val>
          <c:extLst>
            <c:ext xmlns:c16="http://schemas.microsoft.com/office/drawing/2014/chart" uri="{C3380CC4-5D6E-409C-BE32-E72D297353CC}">
              <c16:uniqueId val="{00000013-A6C2-4579-985B-8D8395EC857E}"/>
            </c:ext>
          </c:extLst>
        </c:ser>
        <c:ser>
          <c:idx val="20"/>
          <c:order val="20"/>
          <c:tx>
            <c:strRef>
              <c:f>Arkusz2!$B$24</c:f>
              <c:strCache>
                <c:ptCount val="1"/>
                <c:pt idx="0">
                  <c:v>Niesegregowane (zmieszane) odpady komunalne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6C2-4579-985B-8D8395EC857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6C2-4579-985B-8D8395EC8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Arkusz2!$C$24:$J$24</c:f>
              <c:numCache>
                <c:formatCode>#,##0.00</c:formatCode>
                <c:ptCount val="7"/>
                <c:pt idx="0">
                  <c:v>370</c:v>
                </c:pt>
                <c:pt idx="1">
                  <c:v>320</c:v>
                </c:pt>
                <c:pt idx="2">
                  <c:v>685</c:v>
                </c:pt>
                <c:pt idx="3">
                  <c:v>480</c:v>
                </c:pt>
                <c:pt idx="4">
                  <c:v>480.7</c:v>
                </c:pt>
                <c:pt idx="5">
                  <c:v>550</c:v>
                </c:pt>
                <c:pt idx="6">
                  <c:v>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C2-4579-985B-8D8395EC85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063984"/>
        <c:axId val="99064704"/>
      </c:barChart>
      <c:catAx>
        <c:axId val="9906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99064704"/>
        <c:crosses val="autoZero"/>
        <c:auto val="1"/>
        <c:lblAlgn val="ctr"/>
        <c:lblOffset val="100"/>
        <c:noMultiLvlLbl val="0"/>
      </c:catAx>
      <c:valAx>
        <c:axId val="99064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990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1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Tworzywa sztuczne</a:t>
            </a:r>
            <a:r>
              <a:rPr lang="pl-PL" sz="11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zł/Mg)</a:t>
            </a:r>
            <a:r>
              <a:rPr lang="en-US" sz="11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Arkusz2!$B$4</c:f>
              <c:strCache>
                <c:ptCount val="1"/>
                <c:pt idx="0">
                  <c:v>Papier i tektura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Arkusz2!$C$4:$J$4</c:f>
            </c:numRef>
          </c:val>
          <c:extLst>
            <c:ext xmlns:c16="http://schemas.microsoft.com/office/drawing/2014/chart" uri="{C3380CC4-5D6E-409C-BE32-E72D297353CC}">
              <c16:uniqueId val="{00000000-029F-4570-B21B-273E42A2327D}"/>
            </c:ext>
          </c:extLst>
        </c:ser>
        <c:ser>
          <c:idx val="1"/>
          <c:order val="1"/>
          <c:tx>
            <c:strRef>
              <c:f>Arkusz2!$B$5</c:f>
              <c:strCache>
                <c:ptCount val="1"/>
                <c:pt idx="0">
                  <c:v>Papier i tektura - podm.zew.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Arkusz2!$C$5:$J$5</c:f>
            </c:numRef>
          </c:val>
          <c:extLst>
            <c:ext xmlns:c16="http://schemas.microsoft.com/office/drawing/2014/chart" uri="{C3380CC4-5D6E-409C-BE32-E72D297353CC}">
              <c16:uniqueId val="{00000001-029F-4570-B21B-273E42A2327D}"/>
            </c:ext>
          </c:extLst>
        </c:ser>
        <c:ser>
          <c:idx val="2"/>
          <c:order val="2"/>
          <c:tx>
            <c:strRef>
              <c:f>Arkusz2!$B$6</c:f>
              <c:strCache>
                <c:ptCount val="1"/>
                <c:pt idx="0">
                  <c:v>Szkło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Arkusz2!$C$6:$J$6</c:f>
            </c:numRef>
          </c:val>
          <c:extLst>
            <c:ext xmlns:c16="http://schemas.microsoft.com/office/drawing/2014/chart" uri="{C3380CC4-5D6E-409C-BE32-E72D297353CC}">
              <c16:uniqueId val="{00000002-029F-4570-B21B-273E42A2327D}"/>
            </c:ext>
          </c:extLst>
        </c:ser>
        <c:ser>
          <c:idx val="3"/>
          <c:order val="3"/>
          <c:tx>
            <c:strRef>
              <c:f>Arkusz2!$B$7</c:f>
              <c:strCache>
                <c:ptCount val="1"/>
                <c:pt idx="0">
                  <c:v>Odpady kuchenne ulegające biodegradacji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Arkusz2!$C$7:$J$7</c:f>
            </c:numRef>
          </c:val>
          <c:extLst>
            <c:ext xmlns:c16="http://schemas.microsoft.com/office/drawing/2014/chart" uri="{C3380CC4-5D6E-409C-BE32-E72D297353CC}">
              <c16:uniqueId val="{00000003-029F-4570-B21B-273E42A2327D}"/>
            </c:ext>
          </c:extLst>
        </c:ser>
        <c:ser>
          <c:idx val="4"/>
          <c:order val="4"/>
          <c:tx>
            <c:strRef>
              <c:f>Arkusz2!$B$8</c:f>
              <c:strCache>
                <c:ptCount val="1"/>
                <c:pt idx="0">
                  <c:v>Odpady kuchenne ulegające biodegradacji podm.zew.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Arkusz2!$C$8:$J$8</c:f>
            </c:numRef>
          </c:val>
          <c:extLst>
            <c:ext xmlns:c16="http://schemas.microsoft.com/office/drawing/2014/chart" uri="{C3380CC4-5D6E-409C-BE32-E72D297353CC}">
              <c16:uniqueId val="{00000004-029F-4570-B21B-273E42A2327D}"/>
            </c:ext>
          </c:extLst>
        </c:ser>
        <c:ser>
          <c:idx val="5"/>
          <c:order val="5"/>
          <c:tx>
            <c:strRef>
              <c:f>Arkusz2!$B$9</c:f>
              <c:strCache>
                <c:ptCount val="1"/>
                <c:pt idx="0">
                  <c:v>Baterie i akumulatory łącznie z bateriami                                         i akumulatorami wymienionymi w 16 06 01, 16 06 02 lub 16 06 03 oraz niesortowane baterie i akumulatory zawierające te baterie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Arkusz2!$C$9:$J$9</c:f>
            </c:numRef>
          </c:val>
          <c:extLst>
            <c:ext xmlns:c16="http://schemas.microsoft.com/office/drawing/2014/chart" uri="{C3380CC4-5D6E-409C-BE32-E72D297353CC}">
              <c16:uniqueId val="{00000005-029F-4570-B21B-273E42A2327D}"/>
            </c:ext>
          </c:extLst>
        </c:ser>
        <c:ser>
          <c:idx val="6"/>
          <c:order val="6"/>
          <c:tx>
            <c:strRef>
              <c:f>Arkusz2!$B$10</c:f>
              <c:strCache>
                <c:ptCount val="1"/>
                <c:pt idx="0">
                  <c:v>Baterie i akumulatory inne niż wymienione w 20 01 33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Arkusz2!$C$10:$J$10</c:f>
            </c:numRef>
          </c:val>
          <c:extLst>
            <c:ext xmlns:c16="http://schemas.microsoft.com/office/drawing/2014/chart" uri="{C3380CC4-5D6E-409C-BE32-E72D297353CC}">
              <c16:uniqueId val="{00000006-029F-4570-B21B-273E42A2327D}"/>
            </c:ext>
          </c:extLst>
        </c:ser>
        <c:ser>
          <c:idx val="7"/>
          <c:order val="7"/>
          <c:tx>
            <c:strRef>
              <c:f>Arkusz2!$B$11</c:f>
              <c:strCache>
                <c:ptCount val="1"/>
                <c:pt idx="0">
                  <c:v>Zużyte urządzenia elektryczne i elektroniczne inne niż wymienione w 20 01 21, 20 01 23 zawierające niebezpieczne składniki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Arkusz2!$C$11:$J$11</c:f>
            </c:numRef>
          </c:val>
          <c:extLst>
            <c:ext xmlns:c16="http://schemas.microsoft.com/office/drawing/2014/chart" uri="{C3380CC4-5D6E-409C-BE32-E72D297353CC}">
              <c16:uniqueId val="{00000007-029F-4570-B21B-273E42A2327D}"/>
            </c:ext>
          </c:extLst>
        </c:ser>
        <c:ser>
          <c:idx val="8"/>
          <c:order val="8"/>
          <c:tx>
            <c:strRef>
              <c:f>Arkusz2!$B$12</c:f>
              <c:strCache>
                <c:ptCount val="1"/>
                <c:pt idx="0">
                  <c:v>Zużyte urządzenia elektryczne i elektroniczne inne niż wymienione w 20 01 21, 20 01 23 i 20 01 35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Arkusz2!$C$12:$J$12</c:f>
            </c:numRef>
          </c:val>
          <c:extLst>
            <c:ext xmlns:c16="http://schemas.microsoft.com/office/drawing/2014/chart" uri="{C3380CC4-5D6E-409C-BE32-E72D297353CC}">
              <c16:uniqueId val="{00000008-029F-4570-B21B-273E42A2327D}"/>
            </c:ext>
          </c:extLst>
        </c:ser>
        <c:ser>
          <c:idx val="9"/>
          <c:order val="9"/>
          <c:tx>
            <c:strRef>
              <c:f>Arkusz2!$B$13</c:f>
              <c:strCache>
                <c:ptCount val="1"/>
                <c:pt idx="0">
                  <c:v>Drewno inne niż wymienione w 200137  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Arkusz2!$C$13:$J$13</c:f>
            </c:numRef>
          </c:val>
          <c:extLst>
            <c:ext xmlns:c16="http://schemas.microsoft.com/office/drawing/2014/chart" uri="{C3380CC4-5D6E-409C-BE32-E72D297353CC}">
              <c16:uniqueId val="{00000009-029F-4570-B21B-273E42A2327D}"/>
            </c:ext>
          </c:extLst>
        </c:ser>
        <c:ser>
          <c:idx val="10"/>
          <c:order val="10"/>
          <c:tx>
            <c:strRef>
              <c:f>Arkusz2!$B$14</c:f>
              <c:strCache>
                <c:ptCount val="1"/>
                <c:pt idx="0">
                  <c:v>Drewno inne niż wymienione w 200137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Arkusz2!$C$14:$J$14</c:f>
            </c:numRef>
          </c:val>
          <c:extLst>
            <c:ext xmlns:c16="http://schemas.microsoft.com/office/drawing/2014/chart" uri="{C3380CC4-5D6E-409C-BE32-E72D297353CC}">
              <c16:uniqueId val="{0000000A-029F-4570-B21B-273E42A2327D}"/>
            </c:ext>
          </c:extLst>
        </c:ser>
        <c:ser>
          <c:idx val="11"/>
          <c:order val="11"/>
          <c:tx>
            <c:strRef>
              <c:f>Arkusz2!$B$15</c:f>
              <c:strCache>
                <c:ptCount val="1"/>
                <c:pt idx="0">
                  <c:v>Tworzywa sztuczne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9F-4570-B21B-273E42A232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29F-4570-B21B-273E42A23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Arkusz2!$C$15:$J$15</c:f>
              <c:numCache>
                <c:formatCode>#,##0.00</c:formatCode>
                <c:ptCount val="7"/>
                <c:pt idx="0">
                  <c:v>370</c:v>
                </c:pt>
                <c:pt idx="1">
                  <c:v>75</c:v>
                </c:pt>
                <c:pt idx="2">
                  <c:v>863</c:v>
                </c:pt>
                <c:pt idx="3">
                  <c:v>1250</c:v>
                </c:pt>
                <c:pt idx="4">
                  <c:v>480.7</c:v>
                </c:pt>
                <c:pt idx="5">
                  <c:v>500</c:v>
                </c:pt>
                <c:pt idx="6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9F-4570-B21B-273E42A232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44901968"/>
        <c:axId val="944899088"/>
      </c:barChart>
      <c:catAx>
        <c:axId val="94490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944899088"/>
        <c:crosses val="autoZero"/>
        <c:auto val="1"/>
        <c:lblAlgn val="ctr"/>
        <c:lblOffset val="100"/>
        <c:noMultiLvlLbl val="0"/>
      </c:catAx>
      <c:valAx>
        <c:axId val="94489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94490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1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Papier i tektura</a:t>
            </a:r>
            <a:r>
              <a:rPr lang="pl-PL" sz="11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zł/Mg) </a:t>
            </a:r>
            <a:r>
              <a:rPr lang="en-US" sz="11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Arkusz2!$B$4</c:f>
              <c:strCache>
                <c:ptCount val="1"/>
                <c:pt idx="0">
                  <c:v>Papier i tektura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83-4DA6-B80C-976C548DDE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683-4DA6-B80C-976C548DD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Arkusz2!$C$4:$J$4</c:f>
              <c:numCache>
                <c:formatCode>#,##0.00</c:formatCode>
                <c:ptCount val="7"/>
                <c:pt idx="0">
                  <c:v>150</c:v>
                </c:pt>
                <c:pt idx="1">
                  <c:v>25</c:v>
                </c:pt>
                <c:pt idx="2">
                  <c:v>863</c:v>
                </c:pt>
                <c:pt idx="3">
                  <c:v>240</c:v>
                </c:pt>
                <c:pt idx="4">
                  <c:v>115</c:v>
                </c:pt>
                <c:pt idx="5">
                  <c:v>300</c:v>
                </c:pt>
                <c:pt idx="6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83-4DA6-B80C-976C548DD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7926656"/>
        <c:axId val="837927376"/>
      </c:barChart>
      <c:catAx>
        <c:axId val="83792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837927376"/>
        <c:crosses val="autoZero"/>
        <c:auto val="1"/>
        <c:lblAlgn val="ctr"/>
        <c:lblOffset val="100"/>
        <c:noMultiLvlLbl val="0"/>
      </c:catAx>
      <c:valAx>
        <c:axId val="837927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379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l-PL" sz="11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Szkło (zł/Mg)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Arkusz2!$B$4</c:f>
              <c:strCache>
                <c:ptCount val="1"/>
                <c:pt idx="0">
                  <c:v>Papier i tektura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Arkusz2!$C$4:$J$4</c:f>
            </c:numRef>
          </c:val>
          <c:extLst>
            <c:ext xmlns:c16="http://schemas.microsoft.com/office/drawing/2014/chart" uri="{C3380CC4-5D6E-409C-BE32-E72D297353CC}">
              <c16:uniqueId val="{00000000-9D31-4526-8939-FE1CB673DD0C}"/>
            </c:ext>
          </c:extLst>
        </c:ser>
        <c:ser>
          <c:idx val="1"/>
          <c:order val="1"/>
          <c:tx>
            <c:strRef>
              <c:f>Arkusz2!#REF!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1-4526-8939-FE1CB673DD0C}"/>
            </c:ext>
          </c:extLst>
        </c:ser>
        <c:ser>
          <c:idx val="2"/>
          <c:order val="2"/>
          <c:tx>
            <c:strRef>
              <c:f>Arkusz2!$B$5</c:f>
              <c:strCache>
                <c:ptCount val="1"/>
                <c:pt idx="0">
                  <c:v>Szkło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1-4526-8939-FE1CB673DD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D31-4526-8939-FE1CB673D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Arkusz2!$C$2:$J$3</c:f>
              <c:strCache>
                <c:ptCount val="7"/>
                <c:pt idx="0">
                  <c:v>MZGOK Konin cena 2025</c:v>
                </c:pt>
                <c:pt idx="1">
                  <c:v>MZGOK Konin cena 2024</c:v>
                </c:pt>
                <c:pt idx="2">
                  <c:v>Z-d Zagospodarowania Odpadów w Lulkowie k/Gniezna</c:v>
                </c:pt>
                <c:pt idx="3">
                  <c:v>Wlkp. Centrum Recyklingu                            w Jarocinie</c:v>
                </c:pt>
                <c:pt idx="4">
                  <c:v>Z-d Unieszkodliwiania Odpadów Komunalnych Orli Staw k/Kalisza</c:v>
                </c:pt>
                <c:pt idx="5">
                  <c:v>ZZO Olszowa k/Kępna</c:v>
                </c:pt>
                <c:pt idx="6">
                  <c:v>Regionalny Z-d Zaspodarowania Odpadów w Ostrowie Wlkp.</c:v>
                </c:pt>
              </c:strCache>
            </c:strRef>
          </c:cat>
          <c:val>
            <c:numRef>
              <c:f>Arkusz2!$C$5:$J$5</c:f>
              <c:numCache>
                <c:formatCode>#,##0.00</c:formatCode>
                <c:ptCount val="7"/>
                <c:pt idx="0">
                  <c:v>100</c:v>
                </c:pt>
                <c:pt idx="1">
                  <c:v>10</c:v>
                </c:pt>
                <c:pt idx="2">
                  <c:v>291</c:v>
                </c:pt>
                <c:pt idx="3">
                  <c:v>170</c:v>
                </c:pt>
                <c:pt idx="4">
                  <c:v>230</c:v>
                </c:pt>
                <c:pt idx="5">
                  <c:v>130</c:v>
                </c:pt>
                <c:pt idx="6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1-4526-8939-FE1CB673DD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6218688"/>
        <c:axId val="366216528"/>
      </c:barChart>
      <c:catAx>
        <c:axId val="36621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366216528"/>
        <c:crosses val="autoZero"/>
        <c:auto val="1"/>
        <c:lblAlgn val="ctr"/>
        <c:lblOffset val="100"/>
        <c:noMultiLvlLbl val="0"/>
      </c:catAx>
      <c:valAx>
        <c:axId val="36621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62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400E-77A4-41A3-BF56-3443FF11D8B9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5957E-7616-49FD-BCA2-D0B6268B55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2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4BB7B-600B-474A-BC76-9F13676EFE18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E7239-0F92-419B-9DFB-089368C51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40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74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24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14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36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75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94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43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6563" cy="394180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83865" y="0"/>
            <a:ext cx="5408143" cy="394180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8137" y="4104151"/>
            <a:ext cx="5561515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77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84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7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18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6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65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09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8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14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9F57-A582-4B35-A584-9C499D42BDB7}" type="datetimeFigureOut">
              <a:rPr lang="pl-PL" smtClean="0"/>
              <a:t>24.01.2025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2F349B-C2BD-417B-9AE6-DAB13249A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2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gok-informator.konin.pl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jpeg"/><Relationship Id="rId3" Type="http://schemas.openxmlformats.org/officeDocument/2006/relationships/hyperlink" Target="https://igww.pl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10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hyperlink" Target="mailto:biuro@speo.org.pl" TargetMode="External"/><Relationship Id="rId5" Type="http://schemas.openxmlformats.org/officeDocument/2006/relationships/hyperlink" Target="mailto:bok@mzgok.konin.pl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://www.speo.org.pl/" TargetMode="External"/><Relationship Id="rId4" Type="http://schemas.openxmlformats.org/officeDocument/2006/relationships/hyperlink" Target="http://www.mzgok.konin.pl/" TargetMode="External"/><Relationship Id="rId9" Type="http://schemas.openxmlformats.org/officeDocument/2006/relationships/hyperlink" Target="http://www.radaripok.eu/" TargetMode="External"/><Relationship Id="rId14" Type="http://schemas.openxmlformats.org/officeDocument/2006/relationships/hyperlink" Target="http://www.forum-dyrektorow.pl/cm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2530763" y="3123737"/>
            <a:ext cx="9209311" cy="2177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3200" b="1" dirty="0" smtClean="0">
                <a:latin typeface="Lato"/>
              </a:rPr>
              <a:t>KOMPLESOWA I PROEKOLOGICZNA 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3200" b="1" dirty="0" smtClean="0">
                <a:latin typeface="Lato"/>
              </a:rPr>
              <a:t>GOSPODARKA ODPADAMI  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895601" y="12771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Miejski Zakład Gospodarki </a:t>
            </a:r>
          </a:p>
          <a:p>
            <a:pPr algn="ctr">
              <a:lnSpc>
                <a:spcPct val="100000"/>
              </a:lnSpc>
              <a:defRPr/>
            </a:pP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Odpadami Komunalnymi Sp. z o.o. </a:t>
            </a:r>
            <a:b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w Koninie </a:t>
            </a:r>
            <a:b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92" y="177258"/>
            <a:ext cx="692726" cy="6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1515437" y="2276240"/>
            <a:ext cx="9945011" cy="2042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Porównanie cen za przyjęcie i zagospodarowanie odpadów w MZGOK Sp. z o.o. </a:t>
            </a:r>
            <a:endParaRPr lang="pl-PL" sz="3200" b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 w sąsiednich instalacjach.</a:t>
            </a:r>
            <a:endParaRPr lang="pl-PL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BFC77BD-AA73-F748-59D8-70271594B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934764"/>
              </p:ext>
            </p:extLst>
          </p:nvPr>
        </p:nvGraphicFramePr>
        <p:xfrm>
          <a:off x="3309937" y="1267112"/>
          <a:ext cx="7025554" cy="48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309937" y="424873"/>
            <a:ext cx="815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Porównanie cen za przyjęcie odpadów zmieszanych w MZGOK Sp. z o.o.  </a:t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sąsiednich instalacjach</a:t>
            </a:r>
            <a:endParaRPr lang="pl-P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4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AA666C-9E4B-2450-07EC-8FCA65304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546084"/>
              </p:ext>
            </p:extLst>
          </p:nvPr>
        </p:nvGraphicFramePr>
        <p:xfrm>
          <a:off x="2844800" y="1699490"/>
          <a:ext cx="7813964" cy="444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3084945" y="445762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Porównanie cen za przyjęcie odpadów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selektywnie zbieranych </a:t>
            </a:r>
          </a:p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MZGOK Sp. z o.o. i sąsiednich instalacjach</a:t>
            </a:r>
            <a:endParaRPr lang="pl-P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2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8063620-D11D-3D16-05A7-3C483FB6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810708"/>
              </p:ext>
            </p:extLst>
          </p:nvPr>
        </p:nvGraphicFramePr>
        <p:xfrm>
          <a:off x="3232727" y="1754910"/>
          <a:ext cx="7629237" cy="420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3011055" y="602826"/>
            <a:ext cx="8238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Porównanie cen za przyjęcie odpadów  selektywnie zbieranych </a:t>
            </a:r>
          </a:p>
          <a:p>
            <a:pPr algn="ctr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MZGOK Sp. z o.o. i sąsiednich instalacjach</a:t>
            </a:r>
          </a:p>
        </p:txBody>
      </p:sp>
    </p:spTree>
    <p:extLst>
      <p:ext uri="{BB962C8B-B14F-4D97-AF65-F5344CB8AC3E}">
        <p14:creationId xmlns:p14="http://schemas.microsoft.com/office/powerpoint/2010/main" val="264421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DE7BC92-DACB-BB60-9BE2-B9C628E05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12581"/>
              </p:ext>
            </p:extLst>
          </p:nvPr>
        </p:nvGraphicFramePr>
        <p:xfrm>
          <a:off x="2835564" y="1653309"/>
          <a:ext cx="7823200" cy="4285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3380510" y="602826"/>
            <a:ext cx="7481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Porównanie cen za przyjęcie odpadów  selektywnie zbieranych </a:t>
            </a:r>
          </a:p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MZGOK Sp. z o.o. i sąsiednich instalacjach</a:t>
            </a:r>
          </a:p>
        </p:txBody>
      </p:sp>
    </p:spTree>
    <p:extLst>
      <p:ext uri="{BB962C8B-B14F-4D97-AF65-F5344CB8AC3E}">
        <p14:creationId xmlns:p14="http://schemas.microsoft.com/office/powerpoint/2010/main" val="78443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1515437" y="2276240"/>
            <a:ext cx="9945011" cy="2042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Analiza dostaw odpadów do MZGOK Sp. z </a:t>
            </a:r>
            <a:r>
              <a:rPr lang="pl-PL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o.o</a:t>
            </a:r>
            <a:endParaRPr lang="pl-PL" sz="3200" b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Gmina  </a:t>
            </a:r>
            <a:endParaRPr lang="pl-PL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2291" y="4858327"/>
            <a:ext cx="823883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 dotyczące przyjęcia i zagospodarowania odpadów od gmin- udziałowców spółki są gromadzone i analizowane od 2014 roku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9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0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3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967345" y="5310908"/>
            <a:ext cx="947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miesięcznej opłacie za odbiór i zagospodarowanie odpadów wynoszącej w gminie w 2024 roku …….od osoby, koszt zagospodarowania w MZGOK wynosił </a:t>
            </a: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……. zł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stanowił </a:t>
            </a: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 %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opłaty. </a:t>
            </a:r>
          </a:p>
          <a:p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Pozostałe ……% to koszty odbioru, transportu i organizacji systemu na które MZGOK nie ma wpływu.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7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326960" y="1613103"/>
            <a:ext cx="48398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10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Miejski Zakład Gospodarki Odpadami Komunalnymi jest spółką z ograniczoną odpowiedzialnością </a:t>
            </a:r>
          </a:p>
          <a:p>
            <a:pPr marL="46609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samorządów subregionu konińskiego </a:t>
            </a:r>
          </a:p>
          <a:p>
            <a:pPr marL="46609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zamieszkiwanych przez ponad 370 tys. osób. </a:t>
            </a:r>
          </a:p>
          <a:p>
            <a:pPr marL="180340">
              <a:spcAft>
                <a:spcPts val="10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Dominującym udziałowcem Spółki jest miasto Konin, które wniosło do niej ponad czterdziestomilionowy majątek  i dysponuje </a:t>
            </a:r>
            <a:r>
              <a:rPr lang="pl-P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99,58 % udziałów</a:t>
            </a:r>
            <a:r>
              <a:rPr lang="pl-P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E:\Pictures\2019.05.11 Dni Europejskie\DSC_48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6" y="1048407"/>
            <a:ext cx="5753653" cy="50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43200" y="2773346"/>
            <a:ext cx="77975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81075" algn="l"/>
              </a:tabLs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 ramach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powierzonych zadań Spółka realizuje wiele zadań z zakresu edukacji ekologicznej na rzecz mieszkańców, głównie na  rzecz dzieci i młodzieży. Warto tutaj wspomnieć o </a:t>
            </a:r>
            <a:r>
              <a:rPr lang="pl-P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corocznym konkursie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„Świat czysty jest piękniejszy”,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który organizujemy od kilku lat. </a:t>
            </a:r>
            <a:endParaRPr lang="pl-PL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81075" algn="l"/>
              </a:tabLs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Publikujemy 8 stronicowy </a:t>
            </a:r>
            <a:r>
              <a:rPr lang="pl-P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miesięcznik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”Eko Gmina”. </a:t>
            </a:r>
            <a:endParaRPr lang="pl-PL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81075" algn="l"/>
              </a:tabLs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Przygotowaliśmy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dla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mieszkańców subregionu </a:t>
            </a:r>
            <a:r>
              <a:rPr lang="pl-PL" smtClean="0">
                <a:latin typeface="Calibri" panose="020F0502020204030204" pitchFamily="34" charset="0"/>
                <a:ea typeface="Times New Roman" panose="02020603050405020304" pitchFamily="18" charset="0"/>
              </a:rPr>
              <a:t>konińskiego </a:t>
            </a:r>
            <a:r>
              <a:rPr lang="pl-PL" b="1" smtClean="0">
                <a:latin typeface="Calibri" panose="020F0502020204030204" pitchFamily="34" charset="0"/>
                <a:ea typeface="Times New Roman" panose="02020603050405020304" pitchFamily="18" charset="0"/>
              </a:rPr>
              <a:t>Informator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mobilny,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który jest  nowoczesnym narzędziem wspierającym realizację usług.  Informator dostępny jest pod adresem</a:t>
            </a:r>
            <a:r>
              <a:rPr lang="pl-PL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 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www.mzgok-informator.konin.pl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1912288" y="407246"/>
            <a:ext cx="9945011" cy="2042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Zachęcamy do korzystania z oferty edukacyjnej przygotowanej przez MZGOK Sp. z o.o.</a:t>
            </a:r>
            <a:endParaRPr lang="pl-PL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39" y="423676"/>
            <a:ext cx="8938456" cy="59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_2_0D7EC48C0D7EC220003B25D1C1258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74" y="6153513"/>
            <a:ext cx="4620084" cy="6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30311" y="4969739"/>
            <a:ext cx="2668776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67" dirty="0">
                <a:latin typeface="Calibri" panose="020F0502020204030204" pitchFamily="34" charset="0"/>
              </a:rPr>
              <a:t>Izba Gospodarcza Wielkopolski Wschodniej,</a:t>
            </a:r>
            <a:br>
              <a:rPr lang="pl-PL" sz="1067" dirty="0">
                <a:latin typeface="Calibri" panose="020F0502020204030204" pitchFamily="34" charset="0"/>
              </a:rPr>
            </a:br>
            <a:r>
              <a:rPr lang="pl-PL" sz="1067" dirty="0">
                <a:latin typeface="Calibri" panose="020F0502020204030204" pitchFamily="34" charset="0"/>
              </a:rPr>
              <a:t>62-510 Konin ul. Zakładowa 11,</a:t>
            </a:r>
          </a:p>
          <a:p>
            <a:r>
              <a:rPr lang="pl-PL" sz="1067" dirty="0">
                <a:latin typeface="Calibri" panose="020F0502020204030204" pitchFamily="34" charset="0"/>
                <a:hlinkClick r:id="rId3"/>
              </a:rPr>
              <a:t>www.igww.pl/</a:t>
            </a:r>
            <a:r>
              <a:rPr lang="pl-PL" sz="1067" dirty="0">
                <a:latin typeface="Calibri" panose="020F0502020204030204" pitchFamily="34" charset="0"/>
              </a:rPr>
              <a:t> </a:t>
            </a:r>
            <a:br>
              <a:rPr lang="pl-PL" sz="1067" dirty="0">
                <a:latin typeface="Calibri" panose="020F0502020204030204" pitchFamily="34" charset="0"/>
              </a:rPr>
            </a:br>
            <a:endParaRPr lang="pl-PL" sz="1067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1310640" y="5586049"/>
            <a:ext cx="9525000" cy="2815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latin typeface="Lato"/>
              </a:rPr>
              <a:t>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266720" y="1371182"/>
            <a:ext cx="209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MZGOK Sp. z o.o.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62-510 Konin, ul.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Sulańska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13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www.mzgok.konin.pl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bok@mzgok.konin.pl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83" y="924601"/>
            <a:ext cx="1983680" cy="8331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17" y="2989797"/>
            <a:ext cx="1424987" cy="6576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03" y="450011"/>
            <a:ext cx="2505023" cy="60408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771088" y="3698160"/>
            <a:ext cx="2208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Rada RIPOK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62-800 Kalisz Plac Świętego Józefa 5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www.radaripok.eu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24741" y="1725136"/>
            <a:ext cx="2279915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67" dirty="0">
                <a:latin typeface="Calibri" panose="020F0502020204030204" pitchFamily="34" charset="0"/>
                <a:cs typeface="Calibri" panose="020F0502020204030204" pitchFamily="34" charset="0"/>
              </a:rPr>
              <a:t>Stowarzyszenie Producentów Energii z Odpadów z siedzibą w Białymstoku</a:t>
            </a:r>
            <a:br>
              <a:rPr lang="pl-PL" sz="1067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67" dirty="0">
                <a:latin typeface="Calibri" panose="020F0502020204030204" pitchFamily="34" charset="0"/>
                <a:cs typeface="Calibri" panose="020F0502020204030204" pitchFamily="34" charset="0"/>
              </a:rPr>
              <a:t>15-110 Białystok ul. Kombatantów 4,</a:t>
            </a: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www.speo.org.pl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biuro@speo.org.pl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94420" y="335074"/>
            <a:ext cx="299001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67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Jesteśmy członkami organizacji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1696" y="834491"/>
            <a:ext cx="1043240" cy="113017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25" y="4457223"/>
            <a:ext cx="1508476" cy="589087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655844" y="1964667"/>
            <a:ext cx="2438733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1067" dirty="0">
                <a:latin typeface="Calibri" panose="020F0502020204030204" pitchFamily="34" charset="0"/>
              </a:rPr>
              <a:t>Krajowe Forum Dyrektorów Zakładów Oczyszczania Miast </a:t>
            </a:r>
            <a:r>
              <a:rPr lang="pl-PL" altLang="pl-PL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65-767 Zielona Góra, ul. Działkowa 37b/2</a:t>
            </a:r>
            <a:br>
              <a:rPr lang="pl-PL" altLang="pl-PL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www.forum-dyrektorow.pl/cms/</a:t>
            </a:r>
            <a:r>
              <a:rPr lang="pl-PL" altLang="pl-PL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1067" u="sng" dirty="0">
                <a:latin typeface="Calibri" panose="020F0502020204030204" pitchFamily="34" charset="0"/>
              </a:rPr>
              <a:t> </a:t>
            </a:r>
            <a:endParaRPr lang="pl-PL" altLang="pl-PL" sz="1067" dirty="0">
              <a:solidFill>
                <a:srgbClr val="555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02" y="4726060"/>
            <a:ext cx="1989479" cy="574041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7152117" y="3099788"/>
            <a:ext cx="4320480" cy="148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67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Dziękuję za uwagę</a:t>
            </a:r>
          </a:p>
          <a:p>
            <a:endParaRPr lang="pl-PL" sz="2667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1867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Elżbieta Streker-Dembińska</a:t>
            </a:r>
          </a:p>
          <a:p>
            <a:r>
              <a:rPr lang="pl-PL" sz="1867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Dyrektor techniczny MZGOK Sp. z o.o.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40" y="2881852"/>
            <a:ext cx="1298160" cy="709109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930311" y="3590963"/>
            <a:ext cx="2474347" cy="92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Stowarzyszenie  Polski Ruch </a:t>
            </a:r>
          </a:p>
          <a:p>
            <a:r>
              <a:rPr lang="pl-PL" sz="10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Czystszej Produkcji</a:t>
            </a:r>
            <a:endParaRPr lang="pl-PL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67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02-621 Warszawa Mokotów</a:t>
            </a:r>
            <a:r>
              <a:rPr lang="pl-PL" sz="106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pl-PL" sz="106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Tyniecka 38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pl-PL" sz="10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1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DEAC45-E0EC-47D2-9C78-2E5BBB39CB41}"/>
              </a:ext>
            </a:extLst>
          </p:cNvPr>
          <p:cNvSpPr txBox="1">
            <a:spLocks/>
          </p:cNvSpPr>
          <p:nvPr/>
        </p:nvSpPr>
        <p:spPr>
          <a:xfrm>
            <a:off x="1661261" y="1648377"/>
            <a:ext cx="9226532" cy="2291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  <a:t> </a:t>
            </a:r>
            <a:br>
              <a:rPr lang="pl-PL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</a:br>
            <a:r>
              <a:rPr lang="pl-PL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  <a:t>Miejski Zakład Gospodarki Odpadami Komunalnymi Sp. z o.o. </a:t>
            </a:r>
            <a:br>
              <a:rPr lang="pl-PL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</a:br>
            <a:r>
              <a:rPr lang="pl-PL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  <a:t>w Koninie </a:t>
            </a:r>
            <a:br>
              <a:rPr lang="pl-PL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</a:br>
            <a:endParaRPr lang="pl-PL" sz="2400" b="1" dirty="0">
              <a:solidFill>
                <a:schemeClr val="tx1">
                  <a:lumMod val="60000"/>
                  <a:lumOff val="40000"/>
                </a:schemeClr>
              </a:solidFill>
              <a:latin typeface="TitilliumText22L" pitchFamily="50" charset="-1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1302021" y="3793330"/>
            <a:ext cx="9945011" cy="16790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Lato"/>
              </a:rPr>
              <a:t>ZAGOSPODAROWANIE ODPADÓW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16" y="955651"/>
            <a:ext cx="692726" cy="6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0EDE88-EEAF-7B26-DD39-A7E98C9C4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253" y="76927"/>
            <a:ext cx="2432747" cy="6934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9F9D819-46E0-2D28-FB8F-CA975DC84367}"/>
              </a:ext>
            </a:extLst>
          </p:cNvPr>
          <p:cNvSpPr txBox="1"/>
          <p:nvPr/>
        </p:nvSpPr>
        <p:spPr>
          <a:xfrm>
            <a:off x="74378" y="5601487"/>
            <a:ext cx="12043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0" i="0" dirty="0">
                <a:solidFill>
                  <a:srgbClr val="000000"/>
                </a:solidFill>
                <a:effectLst/>
              </a:rPr>
              <a:t>Projekt “Wielkopolska energia w odpadach” dofinansowano ze środków Wojewódzkiego Funduszu Ochrony Środowiska i Gospodarki Wodnej w Poznaniu oraz Narodowego Funduszu Ochrony Środowiska i Gospodarki Wodnej.</a:t>
            </a:r>
          </a:p>
        </p:txBody>
      </p:sp>
      <p:pic>
        <p:nvPicPr>
          <p:cNvPr id="17" name="Obraz 16" descr="Obraz zawierający Czcionka, Grafika, zrzut ekranu, logo&#10;&#10;Opis wygenerowany automatycznie">
            <a:extLst>
              <a:ext uri="{FF2B5EF4-FFF2-40B4-BE49-F238E27FC236}">
                <a16:creationId xmlns:a16="http://schemas.microsoft.com/office/drawing/2014/main" id="{89788583-228F-96BC-1148-ECD3524B0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70" y="5806050"/>
            <a:ext cx="3034090" cy="1280007"/>
          </a:xfrm>
          <a:prstGeom prst="rect">
            <a:avLst/>
          </a:prstGeom>
        </p:spPr>
      </p:pic>
      <p:pic>
        <p:nvPicPr>
          <p:cNvPr id="19" name="Obraz 18" descr="Obraz zawierający symbol, design&#10;&#10;Opis wygenerowany automatycznie">
            <a:extLst>
              <a:ext uri="{FF2B5EF4-FFF2-40B4-BE49-F238E27FC236}">
                <a16:creationId xmlns:a16="http://schemas.microsoft.com/office/drawing/2014/main" id="{8035E960-8A62-AB1C-8534-09EBFF14B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80" y="5986402"/>
            <a:ext cx="2356420" cy="794671"/>
          </a:xfrm>
          <a:prstGeom prst="rect">
            <a:avLst/>
          </a:prstGeom>
        </p:spPr>
      </p:pic>
      <p:pic>
        <p:nvPicPr>
          <p:cNvPr id="21" name="Obraz 20" descr="Obraz zawierający Czcionka, Grafika, projekt graficzny, logo&#10;&#10;Opis wygenerowany automatycznie">
            <a:extLst>
              <a:ext uri="{FF2B5EF4-FFF2-40B4-BE49-F238E27FC236}">
                <a16:creationId xmlns:a16="http://schemas.microsoft.com/office/drawing/2014/main" id="{76AC83E6-D9D5-EFE1-17CE-F53230998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5" y="5965591"/>
            <a:ext cx="2319476" cy="960926"/>
          </a:xfrm>
          <a:prstGeom prst="rect">
            <a:avLst/>
          </a:prstGeom>
        </p:spPr>
      </p:pic>
      <p:pic>
        <p:nvPicPr>
          <p:cNvPr id="23" name="Obraz 22" descr="Obraz zawierający tekst, projekt graficzny, Grafika, zrzut ekranu&#10;&#10;Opis wygenerowany automatycznie">
            <a:extLst>
              <a:ext uri="{FF2B5EF4-FFF2-40B4-BE49-F238E27FC236}">
                <a16:creationId xmlns:a16="http://schemas.microsoft.com/office/drawing/2014/main" id="{9C8D2282-B1DB-8C1A-FE42-10AEFB928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" y="148643"/>
            <a:ext cx="2510121" cy="693498"/>
          </a:xfrm>
          <a:prstGeom prst="rect">
            <a:avLst/>
          </a:prstGeom>
        </p:spPr>
      </p:pic>
      <p:pic>
        <p:nvPicPr>
          <p:cNvPr id="10" name="Obraz 9" descr="C:\Users\Kierownik\Desktop\Odpowiedź dla UM osiągnięcia MZGOK w latach 2019-2020\2021.04.12 Schemat zagospodarowania odpadów na terenie MZGO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5" y="148644"/>
            <a:ext cx="11926976" cy="663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7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291025" y="512467"/>
          <a:ext cx="8671728" cy="1382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819">
                  <a:extLst>
                    <a:ext uri="{9D8B030D-6E8A-4147-A177-3AD203B41FA5}">
                      <a16:colId xmlns:a16="http://schemas.microsoft.com/office/drawing/2014/main" val="3109450898"/>
                    </a:ext>
                  </a:extLst>
                </a:gridCol>
                <a:gridCol w="1292275">
                  <a:extLst>
                    <a:ext uri="{9D8B030D-6E8A-4147-A177-3AD203B41FA5}">
                      <a16:colId xmlns:a16="http://schemas.microsoft.com/office/drawing/2014/main" val="3351344728"/>
                    </a:ext>
                  </a:extLst>
                </a:gridCol>
                <a:gridCol w="1079071">
                  <a:extLst>
                    <a:ext uri="{9D8B030D-6E8A-4147-A177-3AD203B41FA5}">
                      <a16:colId xmlns:a16="http://schemas.microsoft.com/office/drawing/2014/main" val="1132513197"/>
                    </a:ext>
                  </a:extLst>
                </a:gridCol>
                <a:gridCol w="1270519">
                  <a:extLst>
                    <a:ext uri="{9D8B030D-6E8A-4147-A177-3AD203B41FA5}">
                      <a16:colId xmlns:a16="http://schemas.microsoft.com/office/drawing/2014/main" val="1719364568"/>
                    </a:ext>
                  </a:extLst>
                </a:gridCol>
                <a:gridCol w="1002997">
                  <a:extLst>
                    <a:ext uri="{9D8B030D-6E8A-4147-A177-3AD203B41FA5}">
                      <a16:colId xmlns:a16="http://schemas.microsoft.com/office/drawing/2014/main" val="2513121800"/>
                    </a:ext>
                  </a:extLst>
                </a:gridCol>
                <a:gridCol w="1294380">
                  <a:extLst>
                    <a:ext uri="{9D8B030D-6E8A-4147-A177-3AD203B41FA5}">
                      <a16:colId xmlns:a16="http://schemas.microsoft.com/office/drawing/2014/main" val="3162986889"/>
                    </a:ext>
                  </a:extLst>
                </a:gridCol>
                <a:gridCol w="1061667">
                  <a:extLst>
                    <a:ext uri="{9D8B030D-6E8A-4147-A177-3AD203B41FA5}">
                      <a16:colId xmlns:a16="http://schemas.microsoft.com/office/drawing/2014/main" val="2425487370"/>
                    </a:ext>
                  </a:extLst>
                </a:gridCol>
              </a:tblGrid>
              <a:tr h="8340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Dostarczona ilość  niesegregowanych odpadów komunalnych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papier i tektura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tworzywa </a:t>
                      </a:r>
                      <a:r>
                        <a:rPr lang="pl-PL" sz="11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sztuczne</a:t>
                      </a:r>
                      <a:r>
                        <a:rPr lang="pl-PL" sz="1100" u="none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metale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opakowania ze szkła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gabaryty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popioły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24340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 algn="ctr" fontAlgn="b"/>
                      <a:endParaRPr lang="pl-PL" sz="1200" b="1" u="none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75 938,260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668,780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654,240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431,880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129,320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794,650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523,440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060744"/>
                  </a:ext>
                </a:extLst>
              </a:tr>
            </a:tbl>
          </a:graphicData>
        </a:graphic>
      </p:graphicFrame>
      <p:graphicFrame>
        <p:nvGraphicFramePr>
          <p:cNvPr id="3" name="Wykres 2"/>
          <p:cNvGraphicFramePr>
            <a:graphicFrameLocks/>
          </p:cNvGraphicFramePr>
          <p:nvPr>
            <p:extLst/>
          </p:nvPr>
        </p:nvGraphicFramePr>
        <p:xfrm>
          <a:off x="3446584" y="2164689"/>
          <a:ext cx="6903220" cy="375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220686" y="6029012"/>
            <a:ext cx="90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całym strumieniu odpadów dostarczonych przez gminy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56% stanowią  zmieszane odpady komunalne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Odpady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selektywnie zbierane stanowią łącznie 12% 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tworzywa sztuczne 6%, papier i tektura 2% oraz szkło 4%)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73829" y="200967"/>
            <a:ext cx="691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 dostaw odpadów dostarczonych przez gminy w 2024 roku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0146" y="836711"/>
            <a:ext cx="1182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Brudzew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1339946" y="2613892"/>
            <a:ext cx="9945011" cy="2042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Przyczyny wzrostu cen </a:t>
            </a:r>
            <a:endParaRPr lang="pl-PL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pl-PL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zagospodarowanie odpadów </a:t>
            </a:r>
            <a:endParaRPr lang="pl-PL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instalacjach MZGOK Sp. z o.o. w roku 2025</a:t>
            </a:r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92072" y="1326168"/>
            <a:ext cx="6613237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3275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rosnącymi kosztami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zakupu materiałów i usług obcych,</a:t>
            </a:r>
          </a:p>
          <a:p>
            <a:pPr marL="803275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wzrostem kosztów pracy,</a:t>
            </a:r>
          </a:p>
          <a:p>
            <a:pPr marL="803275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rastycznym zmniejszeniem przychodów  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powodu:</a:t>
            </a:r>
          </a:p>
          <a:p>
            <a:pPr marL="1081088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utrzymywania  od 2017 roku stałych cen za przyjęcie do zagospodarowania odpadów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komunalnych ( </a:t>
            </a: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320 zł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tonę),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1088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coraz niższych przychodów ze sprzedaży energii elektrycznej. </a:t>
            </a:r>
          </a:p>
          <a:p>
            <a:pPr marL="1081088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niższych przychodów z tytułu sprzedaży surowców wtórnych</a:t>
            </a:r>
          </a:p>
          <a:p>
            <a:pPr marL="1081088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ponoszenia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jednostronnie przez spółkę kosztów zagospodarowania odpadów selektywnie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zebranych, które są pokrywane przychodami z innych źródeł (ZTUOK)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75298"/>
              </p:ext>
            </p:extLst>
          </p:nvPr>
        </p:nvGraphicFramePr>
        <p:xfrm>
          <a:off x="701965" y="1607128"/>
          <a:ext cx="4073236" cy="395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036291" y="645099"/>
            <a:ext cx="641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Spadek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kondycji finansowej spółki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spowodowany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5677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66598" y="1637009"/>
            <a:ext cx="7961746" cy="500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  <a:tabLst>
                <a:tab pos="4591050" algn="l"/>
              </a:tabLst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bieżącą działalność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  <a:tabLst>
                <a:tab pos="4591050" algn="l"/>
              </a:tabLst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spłatę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pożyczki inwestycyjnej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wysokości 145 mln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zł, która została  zaciągnięta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2012 roku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stanowiła uzupełnienie środków dotacyjnych w Funduszu Spójności na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budowę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Zakładu Termicznego Unieszkodliwiania Odpadów Komunalnych, (całkowita wartość inwestycji wyniosła 380 mln zł.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spłata kapitału i odsetek wynosi około 10 mln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zł. Spłata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pożyczki kończy się  w  2036r.  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  <a:tabLst>
                <a:tab pos="4591050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dolność do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niezbędnych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zadań inwestycyjnych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wynikających </a:t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konieczności dochowania nowych  wymagań  środowiskowych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zgodnego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obowiązującymi przepisami prawnymi funkcjonowania.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SzPts val="1100"/>
              <a:tabLst>
                <a:tab pos="4591050" algn="l"/>
              </a:tabLst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latach 2019-2024 wartość zrealizowanych zadań inwestycyjnych wynosi blisko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zł.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Nakłady były konsekwencją konieczności dostosowania instalacji do nowych wymagań środowiskowych i prawnych. W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 90%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zostały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sfinansowane ze środków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własnych 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SzPts val="1100"/>
              <a:buFont typeface="Wingdings" panose="05000000000000000000" pitchFamily="2" charset="2"/>
              <a:buChar char="Ø"/>
              <a:tabLst>
                <a:tab pos="4591050" algn="l"/>
              </a:tabLst>
            </a:pP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100"/>
              <a:tabLst>
                <a:tab pos="4591050" algn="l"/>
              </a:tabLs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38764" y="898345"/>
            <a:ext cx="863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Konieczność zapewnienia 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płynności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finansowej umożliwiającej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042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107709" y="1496290"/>
            <a:ext cx="6336146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pl-PL" sz="16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5626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za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zagospodarowanie odpadów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pochodzących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z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selektywnej zbiórki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 roku 2021 wynosiła 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1,00 zł/Mg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5626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26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Od 2022 roku do 2024 r. ustalona została  cena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za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przygotowanie do recyklingu 1 tony tworzyw sztucznych  75 zł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 tony papieru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 tektury 25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zł, 1 tony szkła 10 zł.</a:t>
            </a:r>
          </a:p>
          <a:p>
            <a:pPr marL="27051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5626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aktyczny koszt  zagospodarowania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Mg odpadów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sortowni po uwzględnieniu przychodów ze sprzedaży surowców wtórnych wyniósł w </a:t>
            </a: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roku 800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zł, a przewidywany koszt na rok </a:t>
            </a: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 wynosi 970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zł.  </a:t>
            </a:r>
            <a:endParaRPr lang="pl-PL" sz="1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endParaRPr lang="pl-PL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Utrzymywanie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symbolicznych cen za przyjęcie  selektywnie zbieranych odpadów nie znajduje uzasadnienia ekonomicznego. </a:t>
            </a:r>
            <a:r>
              <a:rPr lang="pl-PL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MZGOK Sp. z o.o.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nie może jednostronnie ponosić kosztów ich </a:t>
            </a:r>
            <a:r>
              <a:rPr lang="pl-PL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zagospodarowania.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557969"/>
              </p:ext>
            </p:extLst>
          </p:nvPr>
        </p:nvGraphicFramePr>
        <p:xfrm>
          <a:off x="692726" y="1237673"/>
          <a:ext cx="4027055" cy="450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999346" y="369455"/>
            <a:ext cx="7333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100"/>
              <a:tabLst>
                <a:tab pos="270510" algn="l"/>
              </a:tabLst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Odpady –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100"/>
              <a:tabLst>
                <a:tab pos="270510" algn="l"/>
              </a:tabLst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selektywna zbiórka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tworzyw sztucznych, papieru i tektury oraz szkła  </a:t>
            </a:r>
            <a:endParaRPr lang="pl-P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1703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951</TotalTime>
  <Words>734</Words>
  <Application>Microsoft Office PowerPoint</Application>
  <PresentationFormat>Panoramiczny</PresentationFormat>
  <Paragraphs>107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Lato</vt:lpstr>
      <vt:lpstr>Times New Roman</vt:lpstr>
      <vt:lpstr>TitilliumText22L</vt:lpstr>
      <vt:lpstr>Wingdings</vt:lpstr>
      <vt:lpstr>Wingdings 3</vt:lpstr>
      <vt:lpstr>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abrys-office02</dc:creator>
  <cp:lastModifiedBy>User</cp:lastModifiedBy>
  <cp:revision>66</cp:revision>
  <cp:lastPrinted>2025-01-23T18:36:17Z</cp:lastPrinted>
  <dcterms:created xsi:type="dcterms:W3CDTF">2023-11-10T08:54:23Z</dcterms:created>
  <dcterms:modified xsi:type="dcterms:W3CDTF">2025-01-24T09:58:32Z</dcterms:modified>
</cp:coreProperties>
</file>